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9"/>
  </p:notesMasterIdLst>
  <p:sldIdLst>
    <p:sldId id="256" r:id="rId2"/>
    <p:sldId id="1251" r:id="rId3"/>
    <p:sldId id="1259" r:id="rId4"/>
    <p:sldId id="1260" r:id="rId5"/>
    <p:sldId id="1261" r:id="rId6"/>
    <p:sldId id="1189" r:id="rId7"/>
    <p:sldId id="339" r:id="rId8"/>
    <p:sldId id="1257" r:id="rId9"/>
    <p:sldId id="1256" r:id="rId10"/>
    <p:sldId id="348" r:id="rId11"/>
    <p:sldId id="1252" r:id="rId12"/>
    <p:sldId id="1254" r:id="rId13"/>
    <p:sldId id="353" r:id="rId14"/>
    <p:sldId id="1253" r:id="rId15"/>
    <p:sldId id="1258" r:id="rId16"/>
    <p:sldId id="1255" r:id="rId17"/>
    <p:sldId id="308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94674" autoAdjust="0"/>
  </p:normalViewPr>
  <p:slideViewPr>
    <p:cSldViewPr>
      <p:cViewPr varScale="1">
        <p:scale>
          <a:sx n="80" d="100"/>
          <a:sy n="80" d="100"/>
        </p:scale>
        <p:origin x="114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B5651-1EF3-4BD0-B6D1-B4B5B1903251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2930D-EECB-41E9-BD83-F87BCC7027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070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2930D-EECB-41E9-BD83-F87BCC70276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0806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 bwMode="gray">
          <a:xfrm>
            <a:off x="0" y="1929384"/>
            <a:ext cx="9144000" cy="49286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46" descr="2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65" b="15496"/>
          <a:stretch>
            <a:fillRect/>
          </a:stretch>
        </p:blipFill>
        <p:spPr bwMode="gray">
          <a:xfrm>
            <a:off x="5072066" y="3571876"/>
            <a:ext cx="3717091" cy="328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758952" y="786384"/>
            <a:ext cx="6400800" cy="841248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Group 20"/>
          <p:cNvGrpSpPr/>
          <p:nvPr/>
        </p:nvGrpSpPr>
        <p:grpSpPr bwMode="gray">
          <a:xfrm>
            <a:off x="7342632" y="740664"/>
            <a:ext cx="738052" cy="1640146"/>
            <a:chOff x="6869341" y="609600"/>
            <a:chExt cx="738052" cy="1640146"/>
          </a:xfrm>
        </p:grpSpPr>
        <p:sp>
          <p:nvSpPr>
            <p:cNvPr id="20" name="Rectangle 19"/>
            <p:cNvSpPr/>
            <p:nvPr userDrawn="1"/>
          </p:nvSpPr>
          <p:spPr bwMode="gray">
            <a:xfrm rot="360000">
              <a:off x="7397081" y="748488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8"/>
            <p:cNvGrpSpPr/>
            <p:nvPr userDrawn="1"/>
          </p:nvGrpSpPr>
          <p:grpSpPr bwMode="gray">
            <a:xfrm>
              <a:off x="6869341" y="609600"/>
              <a:ext cx="586829" cy="1640146"/>
              <a:chOff x="6850291" y="609600"/>
              <a:chExt cx="586829" cy="1640146"/>
            </a:xfrm>
          </p:grpSpPr>
          <p:sp>
            <p:nvSpPr>
              <p:cNvPr id="17" name="Rectangle 16"/>
              <p:cNvSpPr/>
              <p:nvPr userDrawn="1"/>
            </p:nvSpPr>
            <p:spPr bwMode="gray">
              <a:xfrm rot="360000">
                <a:off x="6934200" y="609600"/>
                <a:ext cx="502920" cy="5760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 userDrawn="1"/>
            </p:nvSpPr>
            <p:spPr bwMode="gray">
              <a:xfrm rot="360000">
                <a:off x="6850291" y="1179898"/>
                <a:ext cx="502920" cy="1069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26"/>
          <p:cNvGrpSpPr/>
          <p:nvPr/>
        </p:nvGrpSpPr>
        <p:grpSpPr bwMode="gray">
          <a:xfrm>
            <a:off x="7946136" y="1106424"/>
            <a:ext cx="753801" cy="1637570"/>
            <a:chOff x="7946136" y="1106424"/>
            <a:chExt cx="753801" cy="1637570"/>
          </a:xfrm>
        </p:grpSpPr>
        <p:sp>
          <p:nvSpPr>
            <p:cNvPr id="23" name="Rectangle 22"/>
            <p:cNvSpPr/>
            <p:nvPr userDrawn="1"/>
          </p:nvSpPr>
          <p:spPr bwMode="gray">
            <a:xfrm rot="600000">
              <a:off x="8489625" y="1245312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 bwMode="gray">
            <a:xfrm rot="600000">
              <a:off x="8083296" y="1106424"/>
              <a:ext cx="502920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 bwMode="gray">
            <a:xfrm rot="600000">
              <a:off x="7946136" y="1674146"/>
              <a:ext cx="502920" cy="1069848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41"/>
          <p:cNvGrpSpPr/>
          <p:nvPr/>
        </p:nvGrpSpPr>
        <p:grpSpPr bwMode="gray">
          <a:xfrm>
            <a:off x="0" y="1810512"/>
            <a:ext cx="9144000" cy="120460"/>
            <a:chOff x="0" y="1810512"/>
            <a:chExt cx="9144000" cy="120460"/>
          </a:xfrm>
        </p:grpSpPr>
        <p:cxnSp>
          <p:nvCxnSpPr>
            <p:cNvPr id="32" name="Straight Connector 31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77"/>
          <p:cNvGrpSpPr>
            <a:grpSpLocks/>
          </p:cNvGrpSpPr>
          <p:nvPr/>
        </p:nvGrpSpPr>
        <p:grpSpPr bwMode="gray">
          <a:xfrm rot="5400000">
            <a:off x="396513" y="2337123"/>
            <a:ext cx="1500199" cy="1416985"/>
            <a:chOff x="42" y="4085"/>
            <a:chExt cx="224" cy="224"/>
          </a:xfrm>
          <a:solidFill>
            <a:srgbClr val="F8F7F3">
              <a:alpha val="30196"/>
            </a:srgbClr>
          </a:solidFill>
        </p:grpSpPr>
        <p:sp>
          <p:nvSpPr>
            <p:cNvPr id="40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73552"/>
            <a:ext cx="77724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cxnSp>
        <p:nvCxnSpPr>
          <p:cNvPr id="7" name="Straight Connector 6"/>
          <p:cNvCxnSpPr/>
          <p:nvPr/>
        </p:nvCxnSpPr>
        <p:spPr bwMode="gray">
          <a:xfrm>
            <a:off x="0" y="1316736"/>
            <a:ext cx="8577072" cy="1588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  <a:effectLst>
            <a:outerShdw dist="25400" dir="5400000" algn="ctr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77"/>
          <p:cNvGrpSpPr>
            <a:grpSpLocks/>
          </p:cNvGrpSpPr>
          <p:nvPr/>
        </p:nvGrpSpPr>
        <p:grpSpPr bwMode="gray">
          <a:xfrm rot="5400000">
            <a:off x="301752" y="228600"/>
            <a:ext cx="996696" cy="969264"/>
            <a:chOff x="42" y="4085"/>
            <a:chExt cx="224" cy="224"/>
          </a:xfrm>
          <a:solidFill>
            <a:schemeClr val="bg2">
              <a:lumMod val="75000"/>
              <a:alpha val="30196"/>
            </a:schemeClr>
          </a:solidFill>
        </p:grpSpPr>
        <p:sp>
          <p:nvSpPr>
            <p:cNvPr id="10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" name="Rectangle 11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8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5" name="Freeform 14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09857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gray">
          <a:xfrm>
            <a:off x="0" y="4718304"/>
            <a:ext cx="9144000" cy="17282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99232"/>
            <a:ext cx="6291072" cy="14996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Group 6"/>
          <p:cNvGrpSpPr/>
          <p:nvPr/>
        </p:nvGrpSpPr>
        <p:grpSpPr bwMode="gray">
          <a:xfrm>
            <a:off x="7086600" y="3465576"/>
            <a:ext cx="738052" cy="1640146"/>
            <a:chOff x="6869341" y="609600"/>
            <a:chExt cx="738052" cy="1640146"/>
          </a:xfrm>
        </p:grpSpPr>
        <p:sp>
          <p:nvSpPr>
            <p:cNvPr id="8" name="Rectangle 7"/>
            <p:cNvSpPr/>
            <p:nvPr userDrawn="1"/>
          </p:nvSpPr>
          <p:spPr bwMode="gray">
            <a:xfrm rot="360000">
              <a:off x="7397081" y="748488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18"/>
            <p:cNvGrpSpPr/>
            <p:nvPr userDrawn="1"/>
          </p:nvGrpSpPr>
          <p:grpSpPr bwMode="gray">
            <a:xfrm>
              <a:off x="6869341" y="609600"/>
              <a:ext cx="586829" cy="1640146"/>
              <a:chOff x="6850291" y="609600"/>
              <a:chExt cx="586829" cy="1640146"/>
            </a:xfrm>
          </p:grpSpPr>
          <p:sp>
            <p:nvSpPr>
              <p:cNvPr id="10" name="Rectangle 9"/>
              <p:cNvSpPr/>
              <p:nvPr userDrawn="1"/>
            </p:nvSpPr>
            <p:spPr bwMode="gray">
              <a:xfrm rot="360000">
                <a:off x="6934200" y="609600"/>
                <a:ext cx="502920" cy="5760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 userDrawn="1"/>
            </p:nvSpPr>
            <p:spPr bwMode="gray">
              <a:xfrm rot="360000">
                <a:off x="6850291" y="1179898"/>
                <a:ext cx="502920" cy="1069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" name="Group 11"/>
          <p:cNvGrpSpPr/>
          <p:nvPr/>
        </p:nvGrpSpPr>
        <p:grpSpPr bwMode="gray">
          <a:xfrm>
            <a:off x="7708392" y="3831336"/>
            <a:ext cx="753801" cy="1637570"/>
            <a:chOff x="7946136" y="1106424"/>
            <a:chExt cx="753801" cy="1637570"/>
          </a:xfrm>
        </p:grpSpPr>
        <p:sp>
          <p:nvSpPr>
            <p:cNvPr id="13" name="Rectangle 12"/>
            <p:cNvSpPr/>
            <p:nvPr userDrawn="1"/>
          </p:nvSpPr>
          <p:spPr bwMode="gray">
            <a:xfrm rot="600000">
              <a:off x="8489625" y="1245312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 bwMode="gray">
            <a:xfrm rot="600000">
              <a:off x="8083296" y="1106424"/>
              <a:ext cx="502920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 bwMode="gray">
            <a:xfrm rot="600000">
              <a:off x="7946136" y="1674146"/>
              <a:ext cx="502920" cy="1069848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 bwMode="gray">
          <a:xfrm>
            <a:off x="0" y="4575048"/>
            <a:ext cx="9144000" cy="120460"/>
            <a:chOff x="0" y="1810512"/>
            <a:chExt cx="9144000" cy="120460"/>
          </a:xfrm>
        </p:grpSpPr>
        <p:cxnSp>
          <p:nvCxnSpPr>
            <p:cNvPr id="16" name="Straight Connector 15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77"/>
          <p:cNvGrpSpPr>
            <a:grpSpLocks/>
          </p:cNvGrpSpPr>
          <p:nvPr/>
        </p:nvGrpSpPr>
        <p:grpSpPr bwMode="gray">
          <a:xfrm rot="5400000">
            <a:off x="320040" y="5038344"/>
            <a:ext cx="1069848" cy="996696"/>
            <a:chOff x="42" y="4085"/>
            <a:chExt cx="224" cy="224"/>
          </a:xfrm>
          <a:solidFill>
            <a:schemeClr val="bg2">
              <a:alpha val="70000"/>
            </a:schemeClr>
          </a:solidFill>
        </p:grpSpPr>
        <p:sp>
          <p:nvSpPr>
            <p:cNvPr id="22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9616" y="4855464"/>
            <a:ext cx="6986016" cy="1362075"/>
          </a:xfrm>
        </p:spPr>
        <p:txBody>
          <a:bodyPr anchor="ctr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600199"/>
            <a:ext cx="3858768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8848" y="1600199"/>
            <a:ext cx="3858768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9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1" name="Freeform 10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Connector 13"/>
          <p:cNvCxnSpPr/>
          <p:nvPr/>
        </p:nvCxnSpPr>
        <p:spPr bwMode="gray">
          <a:xfrm>
            <a:off x="0" y="1316736"/>
            <a:ext cx="8577072" cy="1588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  <a:effectLst>
            <a:outerShdw dist="25400" dir="5400000" algn="ctr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gray">
          <a:xfrm>
            <a:off x="0" y="0"/>
            <a:ext cx="9144000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9768" y="1535113"/>
            <a:ext cx="3931920" cy="639762"/>
          </a:xfrm>
          <a:solidFill>
            <a:srgbClr val="77933C">
              <a:alpha val="2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9768" y="2267712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2312" y="1535113"/>
            <a:ext cx="3931920" cy="639762"/>
          </a:xfrm>
          <a:solidFill>
            <a:srgbClr val="E46C0A">
              <a:alpha val="20000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2312" y="2267712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2" name="Group 10"/>
          <p:cNvGrpSpPr/>
          <p:nvPr/>
        </p:nvGrpSpPr>
        <p:grpSpPr bwMode="gray">
          <a:xfrm>
            <a:off x="0" y="1143000"/>
            <a:ext cx="9144000" cy="120460"/>
            <a:chOff x="0" y="1810512"/>
            <a:chExt cx="9144000" cy="120460"/>
          </a:xfrm>
        </p:grpSpPr>
        <p:cxnSp>
          <p:nvCxnSpPr>
            <p:cNvPr id="12" name="Straight Connector 11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77"/>
          <p:cNvGrpSpPr>
            <a:grpSpLocks/>
          </p:cNvGrpSpPr>
          <p:nvPr/>
        </p:nvGrpSpPr>
        <p:grpSpPr bwMode="gray">
          <a:xfrm rot="5400000">
            <a:off x="246888" y="182880"/>
            <a:ext cx="932688" cy="859536"/>
            <a:chOff x="42" y="4085"/>
            <a:chExt cx="224" cy="224"/>
          </a:xfrm>
          <a:solidFill>
            <a:schemeClr val="bg2">
              <a:alpha val="70000"/>
            </a:schemeClr>
          </a:solidFill>
        </p:grpSpPr>
        <p:sp>
          <p:nvSpPr>
            <p:cNvPr id="16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069848" y="146304"/>
            <a:ext cx="6931152" cy="99669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64" y="356616"/>
            <a:ext cx="8147304" cy="7132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1568" y="1216152"/>
            <a:ext cx="5029200" cy="50749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64" y="1216152"/>
            <a:ext cx="3008313" cy="50749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1" name="Freeform 10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307592" y="1143000"/>
            <a:ext cx="6163056" cy="5029200"/>
          </a:xfrm>
          <a:solidFill>
            <a:srgbClr val="FFFFFF"/>
          </a:solidFill>
          <a:ln w="920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 anchor="b">
            <a:normAutofit/>
          </a:bodyPr>
          <a:lstStyle>
            <a:lvl1pPr marL="0" indent="0">
              <a:buFont typeface="Arial" pitchFamily="34" charset="0"/>
              <a:buChar char="•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 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1216152" y="384048"/>
            <a:ext cx="6300216" cy="566738"/>
          </a:xfrm>
        </p:spPr>
        <p:txBody>
          <a:bodyPr anchor="b"/>
          <a:lstStyle>
            <a:lvl1pPr algn="l">
              <a:defRPr sz="2000" b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1316736" y="1143000"/>
            <a:ext cx="6108192" cy="3867912"/>
          </a:xfrm>
          <a:solidFill>
            <a:srgbClr val="F8F8F8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0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2" name="Freeform 11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0" y="0"/>
            <a:ext cx="9144000" cy="13898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7"/>
          <p:cNvGrpSpPr/>
          <p:nvPr/>
        </p:nvGrpSpPr>
        <p:grpSpPr bwMode="gray">
          <a:xfrm>
            <a:off x="0" y="1380744"/>
            <a:ext cx="9144000" cy="120460"/>
            <a:chOff x="0" y="1810512"/>
            <a:chExt cx="9144000" cy="120460"/>
          </a:xfrm>
        </p:grpSpPr>
        <p:cxnSp>
          <p:nvCxnSpPr>
            <p:cNvPr id="9" name="Straight Connector 8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Vertical Text Placeholder 14"/>
          <p:cNvSpPr>
            <a:spLocks noGrp="1"/>
          </p:cNvSpPr>
          <p:nvPr>
            <p:ph type="body" orient="vert" sz="quarter" idx="13"/>
          </p:nvPr>
        </p:nvSpPr>
        <p:spPr>
          <a:xfrm>
            <a:off x="457200" y="1719072"/>
            <a:ext cx="8229600" cy="452628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세로 제목 및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8604504" y="0"/>
            <a:ext cx="539496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8595360" y="0"/>
            <a:ext cx="39319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8"/>
          <p:cNvGrpSpPr/>
          <p:nvPr/>
        </p:nvGrpSpPr>
        <p:grpSpPr bwMode="gray">
          <a:xfrm>
            <a:off x="8019288" y="246888"/>
            <a:ext cx="1069848" cy="490035"/>
            <a:chOff x="8019288" y="246888"/>
            <a:chExt cx="1069848" cy="490035"/>
          </a:xfrm>
        </p:grpSpPr>
        <p:sp>
          <p:nvSpPr>
            <p:cNvPr id="10" name="Freeform 9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gray">
          <a:xfrm>
            <a:off x="7004304" y="429768"/>
            <a:ext cx="1499616" cy="582472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Vertical Text Placeholder 13"/>
          <p:cNvSpPr>
            <a:spLocks noGrp="1"/>
          </p:cNvSpPr>
          <p:nvPr>
            <p:ph type="body" orient="vert" sz="quarter" idx="13"/>
          </p:nvPr>
        </p:nvSpPr>
        <p:spPr bwMode="gray">
          <a:xfrm>
            <a:off x="457200" y="429768"/>
            <a:ext cx="6400800" cy="582472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3952"/>
            <a:ext cx="21336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55961-8323-43C2-94C5-13CC75265A20}" type="datetimeFigureOut">
              <a:rPr lang="ko-KR" altLang="en-US" smtClean="0"/>
              <a:pPr/>
              <a:t>2022-06-20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3952"/>
            <a:ext cx="28956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3952" y="6473952"/>
            <a:ext cx="21336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3C4E7-215D-491D-94D9-367DC2446D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2"/>
        </a:buClr>
        <a:buSzPct val="75000"/>
        <a:buFont typeface="Wingdings" pitchFamily="2" charset="2"/>
        <a:buChar char="q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3"/>
        </a:buClr>
        <a:buSzPct val="70000"/>
        <a:buFont typeface="Wingdings 2" pitchFamily="18" charset="2"/>
        <a:buChar char="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4"/>
        </a:buClr>
        <a:buSzPct val="70000"/>
        <a:buFont typeface="Wingdings 2" pitchFamily="18" charset="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5"/>
        </a:buClr>
        <a:buSzPct val="100000"/>
        <a:buFont typeface="Wingdings 2" pitchFamily="18" charset="2"/>
        <a:buChar char="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6"/>
        </a:buClr>
        <a:buSzPct val="100000"/>
        <a:buFont typeface="Wingdings 2" pitchFamily="18" charset="2"/>
        <a:buChar char="¡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happieu.egloos.com/547607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7056784" cy="1600200"/>
          </a:xfrm>
        </p:spPr>
        <p:txBody>
          <a:bodyPr>
            <a:normAutofit/>
          </a:bodyPr>
          <a:lstStyle/>
          <a:p>
            <a:r>
              <a:rPr lang="ko-KR" altLang="en-US" sz="2800" b="1" dirty="0"/>
              <a:t>이중원</a:t>
            </a:r>
            <a:endParaRPr lang="en-US" altLang="ko-KR" sz="2800" b="1" dirty="0"/>
          </a:p>
          <a:p>
            <a:r>
              <a:rPr lang="en-US" altLang="ko-KR" sz="2800" b="1" dirty="0"/>
              <a:t>(</a:t>
            </a:r>
            <a:r>
              <a:rPr lang="ko-KR" altLang="en-US" sz="2800" b="1" dirty="0"/>
              <a:t>서울시립대</a:t>
            </a:r>
            <a:r>
              <a:rPr lang="en-US" altLang="ko-KR" sz="2800" b="1" dirty="0"/>
              <a:t>)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2008" y="1772816"/>
            <a:ext cx="9036496" cy="2088232"/>
          </a:xfrm>
        </p:spPr>
        <p:txBody>
          <a:bodyPr>
            <a:noAutofit/>
          </a:bodyPr>
          <a:lstStyle/>
          <a:p>
            <a:r>
              <a:rPr lang="ko-KR" altLang="en-US" sz="4800" dirty="0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  <a:t>인식과 존재의 뫼비우스적 순환 </a:t>
            </a:r>
            <a:br>
              <a:rPr lang="en-US" altLang="ko-KR" sz="4000" dirty="0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</a:br>
            <a:r>
              <a:rPr lang="en-US" altLang="ko-KR" sz="4000" dirty="0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  <a:t>: </a:t>
            </a:r>
            <a:r>
              <a:rPr lang="ko-KR" altLang="en-US" sz="4000" dirty="0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  <a:t>그 자연철학적 함의</a:t>
            </a:r>
            <a:endParaRPr lang="ko-KR" altLang="en-US" sz="4000" b="1" dirty="0">
              <a:solidFill>
                <a:srgbClr val="7030A0"/>
              </a:solidFill>
              <a:latin typeface="+mj-ea"/>
              <a:cs typeface="함초롬바탕" panose="02030604000101010101" pitchFamily="18" charset="-127"/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12B0A020-3D1F-4379-B50E-41C528571F2B}"/>
              </a:ext>
            </a:extLst>
          </p:cNvPr>
          <p:cNvSpPr txBox="1">
            <a:spLocks/>
          </p:cNvSpPr>
          <p:nvPr/>
        </p:nvSpPr>
        <p:spPr bwMode="black">
          <a:xfrm>
            <a:off x="224408" y="-19251"/>
            <a:ext cx="5499720" cy="855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sz="1800" dirty="0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  <a:t>[2022</a:t>
            </a:r>
            <a:r>
              <a:rPr lang="ko-KR" altLang="en-US" sz="1800" dirty="0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  <a:t>년 한국과학철학회</a:t>
            </a:r>
            <a:r>
              <a:rPr lang="en-US" altLang="ko-KR" sz="1800" dirty="0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  <a:t>] </a:t>
            </a:r>
            <a:r>
              <a:rPr lang="ko-KR" altLang="en-US" sz="1800" dirty="0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  <a:t>북 </a:t>
            </a:r>
            <a:r>
              <a:rPr lang="ko-KR" altLang="en-US" sz="1800" dirty="0" err="1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  <a:t>심포지움</a:t>
            </a:r>
            <a:r>
              <a:rPr lang="en-US" altLang="ko-KR" sz="1800" dirty="0">
                <a:solidFill>
                  <a:srgbClr val="7030A0"/>
                </a:solidFill>
                <a:latin typeface="+mj-ea"/>
                <a:cs typeface="함초롬바탕" panose="02030604000101010101" pitchFamily="18" charset="-127"/>
              </a:rPr>
              <a:t>(2022.06.29)</a:t>
            </a:r>
            <a:endParaRPr lang="ko-KR" altLang="en-US" sz="1800" dirty="0">
              <a:solidFill>
                <a:srgbClr val="7030A0"/>
              </a:solidFill>
              <a:latin typeface="+mj-ea"/>
              <a:cs typeface="함초롬바탕" panose="02030604000101010101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7030A0"/>
                </a:solidFill>
              </a:rPr>
              <a:t>우주의 진화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109857" cy="5105400"/>
          </a:xfrm>
        </p:spPr>
        <p:txBody>
          <a:bodyPr>
            <a:normAutofit lnSpcReduction="10000"/>
          </a:bodyPr>
          <a:lstStyle/>
          <a:p>
            <a:pPr marL="0" indent="0" fontAlgn="t">
              <a:buClr>
                <a:srgbClr val="92D050"/>
              </a:buClr>
              <a:buNone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■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2400" b="1" dirty="0">
                <a:latin typeface="+mj-ea"/>
              </a:rPr>
              <a:t>자연의 기본 원리</a:t>
            </a:r>
            <a:endParaRPr lang="en-US" altLang="ko-KR" sz="800" b="1" dirty="0">
              <a:latin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자유에너지 흐름을 통한 </a:t>
            </a:r>
            <a:r>
              <a:rPr lang="ko-KR" altLang="en-US" sz="2000" dirty="0">
                <a:solidFill>
                  <a:srgbClr val="C00000"/>
                </a:solidFill>
                <a:latin typeface="+mn-ea"/>
                <a:cs typeface="함초롬바탕" panose="02030604000101010101" pitchFamily="18" charset="-127"/>
              </a:rPr>
              <a:t>물질과 우주의 형성</a:t>
            </a:r>
            <a:r>
              <a:rPr lang="en-US" altLang="ko-KR" sz="2000" dirty="0">
                <a:solidFill>
                  <a:srgbClr val="FF0000"/>
                </a:solidFill>
                <a:latin typeface="+mn-ea"/>
                <a:cs typeface="함초롬바탕" panose="02030604000101010101" pitchFamily="18" charset="-127"/>
              </a:rPr>
              <a:t>(1</a:t>
            </a:r>
            <a:r>
              <a:rPr lang="ko-KR" altLang="en-US" sz="2000" dirty="0">
                <a:solidFill>
                  <a:srgbClr val="FF0000"/>
                </a:solidFill>
                <a:latin typeface="+mn-ea"/>
                <a:cs typeface="함초롬바탕" panose="02030604000101010101" pitchFamily="18" charset="-127"/>
              </a:rPr>
              <a:t>차 질서의 출현</a:t>
            </a:r>
            <a:r>
              <a:rPr lang="en-US" altLang="ko-KR" sz="2000" dirty="0">
                <a:solidFill>
                  <a:srgbClr val="FF0000"/>
                </a:solidFill>
                <a:latin typeface="+mn-ea"/>
                <a:cs typeface="함초롬바탕" panose="02030604000101010101" pitchFamily="18" charset="-127"/>
              </a:rPr>
              <a:t>)</a:t>
            </a: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en-US" altLang="ko-KR" sz="2000" dirty="0">
                <a:latin typeface="+mn-ea"/>
                <a:cs typeface="함초롬바탕" panose="02030604000101010101" pitchFamily="18" charset="-127"/>
              </a:rPr>
              <a:t>2</a:t>
            </a: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차질서 형성을 통한 </a:t>
            </a:r>
            <a:r>
              <a:rPr lang="ko-KR" altLang="en-US" sz="2000" dirty="0">
                <a:solidFill>
                  <a:srgbClr val="C00000"/>
                </a:solidFill>
                <a:latin typeface="+mn-ea"/>
                <a:cs typeface="함초롬바탕" panose="02030604000101010101" pitchFamily="18" charset="-127"/>
              </a:rPr>
              <a:t>생명의 출현</a:t>
            </a:r>
            <a:endParaRPr lang="ko-KR" altLang="en-US" dirty="0">
              <a:solidFill>
                <a:srgbClr val="C00000"/>
              </a:solidFill>
              <a:latin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endParaRPr lang="en-US" altLang="ko-KR" sz="800" b="1" dirty="0">
              <a:latin typeface="+mj-ea"/>
              <a:ea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인간</a:t>
            </a:r>
            <a:r>
              <a:rPr lang="en-US" altLang="ko-KR" sz="2400" b="1" dirty="0">
                <a:latin typeface="+mj-ea"/>
                <a:ea typeface="+mj-ea"/>
              </a:rPr>
              <a:t>(</a:t>
            </a:r>
            <a:r>
              <a:rPr lang="ko-KR" altLang="en-US" sz="2400" b="1" dirty="0">
                <a:latin typeface="+mj-ea"/>
                <a:ea typeface="+mj-ea"/>
              </a:rPr>
              <a:t>객체</a:t>
            </a:r>
            <a:r>
              <a:rPr lang="en-US" altLang="ko-KR" sz="2400" b="1" dirty="0">
                <a:latin typeface="+mj-ea"/>
                <a:ea typeface="+mj-ea"/>
              </a:rPr>
              <a:t>)</a:t>
            </a: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인간의 </a:t>
            </a:r>
            <a:r>
              <a:rPr lang="ko-KR" altLang="en-US" sz="2000" dirty="0">
                <a:solidFill>
                  <a:srgbClr val="FF0000"/>
                </a:solidFill>
                <a:latin typeface="+mj-ea"/>
                <a:ea typeface="+mj-ea"/>
              </a:rPr>
              <a:t>지적 능력의 형성 및 진화</a:t>
            </a:r>
            <a:endParaRPr lang="en-US" altLang="ko-KR" sz="2000" dirty="0">
              <a:solidFill>
                <a:srgbClr val="FF0000"/>
              </a:solidFill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인식대상에서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의식주체로의 인간의 자기 이해</a:t>
            </a:r>
            <a:endParaRPr lang="ko-KR" altLang="en-US" dirty="0">
              <a:solidFill>
                <a:srgbClr val="C00000"/>
              </a:solidFill>
              <a:latin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endParaRPr lang="en-US" altLang="ko-KR" sz="800" b="1" dirty="0">
              <a:latin typeface="+mj-ea"/>
              <a:ea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인간</a:t>
            </a:r>
            <a:r>
              <a:rPr lang="en-US" altLang="ko-KR" sz="2400" b="1" dirty="0">
                <a:latin typeface="+mj-ea"/>
                <a:ea typeface="+mj-ea"/>
              </a:rPr>
              <a:t>(</a:t>
            </a:r>
            <a:r>
              <a:rPr lang="ko-KR" altLang="en-US" sz="2400" b="1" dirty="0">
                <a:latin typeface="+mj-ea"/>
                <a:ea typeface="+mj-ea"/>
              </a:rPr>
              <a:t>주체</a:t>
            </a:r>
            <a:r>
              <a:rPr lang="en-US" altLang="ko-KR" sz="2400" b="1" dirty="0">
                <a:latin typeface="+mj-ea"/>
                <a:ea typeface="+mj-ea"/>
              </a:rPr>
              <a:t>)</a:t>
            </a: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인간의 주체적 삶과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문화의 형성</a:t>
            </a:r>
            <a:endParaRPr lang="en-US" altLang="ko-KR" sz="2000" dirty="0">
              <a:solidFill>
                <a:srgbClr val="C00000"/>
              </a:solidFill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인간의 의식활동을 통한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지성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앎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)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의 출현</a:t>
            </a:r>
            <a:endParaRPr lang="ko-KR" altLang="en-US" dirty="0">
              <a:solidFill>
                <a:srgbClr val="C00000"/>
              </a:solidFill>
              <a:latin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endParaRPr lang="en-US" altLang="ko-KR" sz="800" b="1" dirty="0">
              <a:latin typeface="+mj-ea"/>
              <a:ea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자연에 대한 사고</a:t>
            </a:r>
            <a:endParaRPr lang="en-US" altLang="ko-KR" sz="2400" b="1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자연</a:t>
            </a:r>
            <a:r>
              <a:rPr lang="en-US" altLang="ko-KR" sz="2000" dirty="0">
                <a:latin typeface="+mj-ea"/>
                <a:ea typeface="+mj-ea"/>
              </a:rPr>
              <a:t>/</a:t>
            </a:r>
            <a:r>
              <a:rPr lang="ko-KR" altLang="en-US" sz="2000" dirty="0">
                <a:latin typeface="+mj-ea"/>
                <a:ea typeface="+mj-ea"/>
              </a:rPr>
              <a:t>우주에 대한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지적 재구성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지식의 생성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)</a:t>
            </a:r>
            <a:endParaRPr lang="en-US" altLang="ko-KR" sz="20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자연에 대한 축적된 지식으로부터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자연의 존재론화</a:t>
            </a:r>
            <a:endParaRPr lang="en-US" altLang="ko-KR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7030A0"/>
                </a:solidFill>
              </a:rPr>
              <a:t>일차질서의 출현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109857" cy="5105400"/>
          </a:xfrm>
        </p:spPr>
        <p:txBody>
          <a:bodyPr>
            <a:normAutofit/>
          </a:bodyPr>
          <a:lstStyle/>
          <a:p>
            <a:pPr marL="0" indent="0" fontAlgn="t">
              <a:buClr>
                <a:srgbClr val="92D050"/>
              </a:buClr>
              <a:buNone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■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lang="ko-KR" altLang="en-US" sz="2400" b="1" dirty="0">
                <a:latin typeface="+mj-ea"/>
                <a:ea typeface="+mj-ea"/>
                <a:cs typeface="함초롬바탕" panose="02030604000101010101" pitchFamily="18" charset="-127"/>
              </a:rPr>
              <a:t>자유에너지 흐름과 물질</a:t>
            </a:r>
            <a:r>
              <a:rPr lang="en-US" altLang="ko-KR" sz="2400" b="1" dirty="0">
                <a:latin typeface="+mj-ea"/>
                <a:ea typeface="+mj-ea"/>
                <a:cs typeface="함초롬바탕" panose="02030604000101010101" pitchFamily="18" charset="-127"/>
              </a:rPr>
              <a:t>/</a:t>
            </a:r>
            <a:r>
              <a:rPr lang="ko-KR" altLang="en-US" sz="2400" b="1" dirty="0">
                <a:latin typeface="+mj-ea"/>
                <a:ea typeface="+mj-ea"/>
                <a:cs typeface="함초롬바탕" panose="02030604000101010101" pitchFamily="18" charset="-127"/>
              </a:rPr>
              <a:t>우주의 형성</a:t>
            </a:r>
            <a:endParaRPr lang="en-US" altLang="ko-KR" sz="2400" b="1" dirty="0">
              <a:latin typeface="+mj-ea"/>
              <a:ea typeface="+mj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endParaRPr lang="en-US" altLang="ko-KR" sz="800" dirty="0">
              <a:latin typeface="+mn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기본 원리 </a:t>
            </a:r>
            <a:r>
              <a:rPr lang="ko-KR" altLang="en-US" sz="2000" dirty="0">
                <a:latin typeface="+mj-ea"/>
                <a:ea typeface="+mj-ea"/>
              </a:rPr>
              <a:t>                                                                                                                                                                         </a:t>
            </a:r>
            <a:endParaRPr lang="en-US" altLang="ko-KR" sz="20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일정한 </a:t>
            </a:r>
            <a:r>
              <a:rPr lang="ko-KR" altLang="en-US" sz="1800" dirty="0" err="1">
                <a:latin typeface="+mn-ea"/>
                <a:cs typeface="함초롬바탕" panose="02030604000101010101" pitchFamily="18" charset="-127"/>
              </a:rPr>
              <a:t>대상계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(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천체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)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에 자유에너지 투입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물질이 이동하여 우연한 짜임들이 형성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이것이 성장해 어떤 임계치에 도달하면 여러 규모의 비교적 단단한 조각들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(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사물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)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로 파열됨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이 조각들이 물질의 흐름을 제어하는 새로운 </a:t>
            </a:r>
            <a:r>
              <a:rPr lang="ko-KR" altLang="en-US" sz="1800" dirty="0" err="1">
                <a:latin typeface="+mn-ea"/>
                <a:cs typeface="함초롬바탕" panose="02030604000101010101" pitchFamily="18" charset="-127"/>
              </a:rPr>
              <a:t>제어물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 구실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다양한 형태의 바탕질서와 국소질서들이 조성되고 유지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 </a:t>
            </a:r>
            <a:endParaRPr lang="en-US" altLang="ko-KR" sz="1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변화 양태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물질의 변화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쿼크     원자핵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전자     원자      분자     복합입자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물질의 결집과 별의 출현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>
                <a:latin typeface="+mj-ea"/>
                <a:ea typeface="+mj-ea"/>
              </a:rPr>
              <a:t>물질 분포의 </a:t>
            </a:r>
            <a:r>
              <a:rPr lang="ko-KR" altLang="en-US" sz="1800" dirty="0" err="1">
                <a:latin typeface="+mj-ea"/>
                <a:ea typeface="+mj-ea"/>
              </a:rPr>
              <a:t>비균질성과</a:t>
            </a:r>
            <a:r>
              <a:rPr lang="ko-KR" altLang="en-US" sz="1800" dirty="0">
                <a:latin typeface="+mj-ea"/>
                <a:ea typeface="+mj-ea"/>
              </a:rPr>
              <a:t> 중력</a:t>
            </a:r>
            <a:r>
              <a:rPr lang="en-US" altLang="ko-KR" sz="1800" dirty="0">
                <a:latin typeface="+mj-ea"/>
                <a:ea typeface="+mj-ea"/>
              </a:rPr>
              <a:t>,</a:t>
            </a:r>
            <a:r>
              <a:rPr lang="ko-KR" altLang="en-US" sz="1800" dirty="0">
                <a:latin typeface="+mj-ea"/>
                <a:ea typeface="+mj-ea"/>
              </a:rPr>
              <a:t> 물질이 좁은 영역에 집결</a:t>
            </a:r>
            <a:r>
              <a:rPr lang="en-US" altLang="ko-KR" sz="1800" dirty="0">
                <a:latin typeface="+mj-ea"/>
                <a:ea typeface="+mj-ea"/>
              </a:rPr>
              <a:t>, </a:t>
            </a:r>
            <a:r>
              <a:rPr lang="ko-KR" altLang="en-US" sz="1800" dirty="0">
                <a:latin typeface="+mj-ea"/>
                <a:ea typeface="+mj-ea"/>
              </a:rPr>
              <a:t>내부 온도와 압력 상승</a:t>
            </a:r>
            <a:r>
              <a:rPr lang="en-US" altLang="ko-KR" sz="1800" dirty="0">
                <a:latin typeface="+mj-ea"/>
                <a:ea typeface="+mj-ea"/>
              </a:rPr>
              <a:t>,</a:t>
            </a:r>
            <a:r>
              <a:rPr lang="ko-KR" altLang="en-US" sz="1800" dirty="0">
                <a:latin typeface="+mj-ea"/>
                <a:ea typeface="+mj-ea"/>
              </a:rPr>
              <a:t> 핵융합 </a:t>
            </a:r>
            <a:endParaRPr lang="en-US" altLang="ko-KR" sz="18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지구의 탄생과 국소질서의 형성</a:t>
            </a:r>
            <a:r>
              <a:rPr lang="en-US" altLang="ko-KR" sz="1800" dirty="0">
                <a:latin typeface="+mj-ea"/>
                <a:ea typeface="+mj-ea"/>
              </a:rPr>
              <a:t>(</a:t>
            </a:r>
            <a:r>
              <a:rPr lang="ko-KR" altLang="en-US" sz="1800" dirty="0">
                <a:latin typeface="+mj-ea"/>
                <a:ea typeface="+mj-ea"/>
              </a:rPr>
              <a:t>자유에너지의 유입</a:t>
            </a:r>
            <a:r>
              <a:rPr lang="en-US" altLang="ko-KR" sz="1800" dirty="0">
                <a:latin typeface="+mj-ea"/>
                <a:ea typeface="+mj-ea"/>
              </a:rPr>
              <a:t>,</a:t>
            </a:r>
            <a:r>
              <a:rPr lang="ko-KR" altLang="en-US" sz="1800" dirty="0">
                <a:latin typeface="+mj-ea"/>
                <a:ea typeface="+mj-ea"/>
              </a:rPr>
              <a:t> 입자들의 요동</a:t>
            </a:r>
            <a:r>
              <a:rPr lang="en-US" altLang="ko-KR" sz="1800" dirty="0">
                <a:latin typeface="+mj-ea"/>
                <a:ea typeface="+mj-ea"/>
              </a:rPr>
              <a:t>, </a:t>
            </a:r>
            <a:r>
              <a:rPr lang="ko-KR" altLang="en-US" sz="1800" dirty="0">
                <a:latin typeface="+mj-ea"/>
                <a:ea typeface="+mj-ea"/>
              </a:rPr>
              <a:t>요동에 의한 준안정상태로의 전이</a:t>
            </a:r>
            <a:r>
              <a:rPr lang="en-US" altLang="ko-KR" sz="1800" dirty="0">
                <a:latin typeface="+mj-ea"/>
                <a:ea typeface="+mj-ea"/>
              </a:rPr>
              <a:t>, </a:t>
            </a:r>
            <a:r>
              <a:rPr lang="ko-KR" altLang="en-US" sz="1800" dirty="0">
                <a:latin typeface="+mj-ea"/>
                <a:ea typeface="+mj-ea"/>
              </a:rPr>
              <a:t>우연한 짜임 형성 등</a:t>
            </a:r>
            <a:r>
              <a:rPr lang="en-US" altLang="ko-KR" sz="1800" dirty="0">
                <a:latin typeface="+mj-ea"/>
                <a:ea typeface="+mj-ea"/>
              </a:rPr>
              <a:t>) </a:t>
            </a:r>
          </a:p>
        </p:txBody>
      </p:sp>
      <p:sp>
        <p:nvSpPr>
          <p:cNvPr id="4" name="화살표: 오른쪽 3">
            <a:extLst>
              <a:ext uri="{FF2B5EF4-FFF2-40B4-BE49-F238E27FC236}">
                <a16:creationId xmlns:a16="http://schemas.microsoft.com/office/drawing/2014/main" id="{492B0CCB-8756-1FEE-283A-61B9FD8CCBB3}"/>
              </a:ext>
            </a:extLst>
          </p:cNvPr>
          <p:cNvSpPr/>
          <p:nvPr/>
        </p:nvSpPr>
        <p:spPr>
          <a:xfrm>
            <a:off x="3635896" y="4365104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C6293655-61A9-D081-F9E5-3F76461973FC}"/>
              </a:ext>
            </a:extLst>
          </p:cNvPr>
          <p:cNvSpPr/>
          <p:nvPr/>
        </p:nvSpPr>
        <p:spPr>
          <a:xfrm>
            <a:off x="5364088" y="440949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267C8D8D-1746-27B0-14D1-9CD2773F4EF1}"/>
              </a:ext>
            </a:extLst>
          </p:cNvPr>
          <p:cNvSpPr/>
          <p:nvPr/>
        </p:nvSpPr>
        <p:spPr>
          <a:xfrm>
            <a:off x="6228184" y="440949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F7ABAFF0-730A-0927-01DE-E0490D5CD032}"/>
              </a:ext>
            </a:extLst>
          </p:cNvPr>
          <p:cNvSpPr/>
          <p:nvPr/>
        </p:nvSpPr>
        <p:spPr>
          <a:xfrm>
            <a:off x="7164288" y="440949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08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7030A0"/>
                </a:solidFill>
              </a:rPr>
              <a:t>이차질서의 출현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109857" cy="5105400"/>
          </a:xfrm>
        </p:spPr>
        <p:txBody>
          <a:bodyPr>
            <a:normAutofit/>
          </a:bodyPr>
          <a:lstStyle/>
          <a:p>
            <a:pPr marL="0" indent="0" fontAlgn="t">
              <a:buClr>
                <a:srgbClr val="92D050"/>
              </a:buClr>
              <a:buNone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■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lang="ko-KR" altLang="en-US" sz="2400" b="1" dirty="0" err="1">
                <a:latin typeface="+mj-ea"/>
                <a:ea typeface="+mj-ea"/>
                <a:cs typeface="함초롬바탕" panose="02030604000101010101" pitchFamily="18" charset="-127"/>
              </a:rPr>
              <a:t>자체촉매적</a:t>
            </a:r>
            <a:r>
              <a:rPr lang="ko-KR" altLang="en-US" sz="2400" b="1" dirty="0">
                <a:latin typeface="+mj-ea"/>
                <a:ea typeface="+mj-ea"/>
                <a:cs typeface="함초롬바탕" panose="02030604000101010101" pitchFamily="18" charset="-127"/>
              </a:rPr>
              <a:t> 국소질서 </a:t>
            </a:r>
            <a:r>
              <a:rPr lang="en-US" altLang="ko-KR" sz="2400" b="1" dirty="0">
                <a:latin typeface="+mj-ea"/>
                <a:ea typeface="+mj-ea"/>
                <a:cs typeface="함초롬바탕" panose="02030604000101010101" pitchFamily="18" charset="-127"/>
              </a:rPr>
              <a:t>ALO(Auto-catalytic Local Order)</a:t>
            </a:r>
          </a:p>
          <a:p>
            <a:pPr lvl="1" fontAlgn="base">
              <a:buFont typeface="Wingdings" panose="05000000000000000000" pitchFamily="2" charset="2"/>
              <a:buChar char="l"/>
            </a:pPr>
            <a:endParaRPr lang="en-US" altLang="ko-KR" sz="800" dirty="0">
              <a:latin typeface="+mn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국소질서 가운데 자신의 존속기간 이내에 자신과 대등한 국소질서를 형성하는 데에 결정적으로 기여하는 국소질서 </a:t>
            </a:r>
            <a:endParaRPr lang="en-US" altLang="ko-KR" sz="2000" dirty="0">
              <a:latin typeface="+mn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endParaRPr lang="ko-KR" altLang="en-US" sz="2000" dirty="0">
              <a:latin typeface="+mn-ea"/>
              <a:cs typeface="함초롬바탕" panose="02030604000101010101" pitchFamily="18" charset="-127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</a:rPr>
              <a:t>생명의</a:t>
            </a:r>
            <a:r>
              <a:rPr lang="en-US" altLang="ko-KR" sz="2400" b="1" dirty="0">
                <a:latin typeface="+mj-ea"/>
              </a:rPr>
              <a:t> </a:t>
            </a:r>
            <a:r>
              <a:rPr lang="ko-KR" altLang="en-US" sz="2400" b="1" dirty="0">
                <a:latin typeface="+mj-ea"/>
              </a:rPr>
              <a:t>출현</a:t>
            </a:r>
            <a:endParaRPr lang="en-US" altLang="ko-KR" sz="2000" dirty="0">
              <a:latin typeface="+mn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endParaRPr lang="en-US" altLang="ko-KR" sz="800" dirty="0">
              <a:latin typeface="+mn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 err="1">
                <a:latin typeface="+mn-ea"/>
                <a:cs typeface="함초롬바탕" panose="02030604000101010101" pitchFamily="18" charset="-127"/>
              </a:rPr>
              <a:t>자체촉매적</a:t>
            </a: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 국소질서에 의한 정교한 이차질서 출현</a:t>
            </a:r>
            <a:endParaRPr lang="en-US" altLang="ko-KR" sz="20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이차질서는 상호의존에 바탕 한 진행형 복합질서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이차질서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(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복합질서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)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의 존재론적 단위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 err="1">
                <a:latin typeface="+mn-ea"/>
                <a:cs typeface="함초롬바탕" panose="02030604000101010101" pitchFamily="18" charset="-127"/>
              </a:rPr>
              <a:t>온생명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생명체의 출현</a:t>
            </a:r>
            <a:endParaRPr lang="en-US" altLang="ko-KR" sz="20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 err="1">
                <a:latin typeface="+mn-ea"/>
                <a:cs typeface="함초롬바탕" panose="02030604000101010101" pitchFamily="18" charset="-127"/>
              </a:rPr>
              <a:t>낱생명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우리 눈에 보이는 생명체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복합질서 안에 있는 한 참여자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여타 </a:t>
            </a:r>
            <a:r>
              <a:rPr lang="ko-KR" altLang="en-US" sz="1800" dirty="0" err="1">
                <a:latin typeface="+mn-ea"/>
                <a:cs typeface="함초롬바탕" panose="02030604000101010101" pitchFamily="18" charset="-127"/>
              </a:rPr>
              <a:t>참여자들과의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 상호의존적 관계 맺기가 생존의 관건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인간의 출현</a:t>
            </a:r>
            <a:endParaRPr lang="en-US" altLang="ko-KR" sz="1800" b="1" dirty="0">
              <a:latin typeface="+mj-ea"/>
              <a:ea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endParaRPr lang="en-US" altLang="ko-KR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34387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7030A0"/>
                </a:solidFill>
              </a:rPr>
              <a:t>지성</a:t>
            </a:r>
            <a:r>
              <a:rPr lang="en-US" altLang="ko-KR" b="1" dirty="0">
                <a:solidFill>
                  <a:srgbClr val="7030A0"/>
                </a:solidFill>
              </a:rPr>
              <a:t>(</a:t>
            </a:r>
            <a:r>
              <a:rPr lang="ko-KR" altLang="en-US" b="1" dirty="0">
                <a:solidFill>
                  <a:srgbClr val="7030A0"/>
                </a:solidFill>
              </a:rPr>
              <a:t>앎</a:t>
            </a:r>
            <a:r>
              <a:rPr lang="en-US" altLang="ko-KR" b="1" dirty="0">
                <a:solidFill>
                  <a:srgbClr val="7030A0"/>
                </a:solidFill>
              </a:rPr>
              <a:t>)</a:t>
            </a:r>
            <a:r>
              <a:rPr lang="ko-KR" altLang="en-US" b="1" dirty="0">
                <a:solidFill>
                  <a:srgbClr val="7030A0"/>
                </a:solidFill>
              </a:rPr>
              <a:t>의 출현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109857" cy="5257800"/>
          </a:xfrm>
        </p:spPr>
        <p:txBody>
          <a:bodyPr>
            <a:normAutofit/>
          </a:bodyPr>
          <a:lstStyle/>
          <a:p>
            <a:pPr marL="0" indent="0" fontAlgn="t">
              <a:buClr>
                <a:srgbClr val="92D050"/>
              </a:buClr>
              <a:buNone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■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인간</a:t>
            </a:r>
            <a:endParaRPr lang="en-US" altLang="ko-KR" sz="2400" b="1" dirty="0">
              <a:latin typeface="+mj-ea"/>
              <a:ea typeface="+mj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복합질서 안의 한 참여자</a:t>
            </a:r>
            <a:r>
              <a:rPr lang="en-US" altLang="ko-KR" sz="2000" dirty="0">
                <a:latin typeface="+mn-ea"/>
                <a:cs typeface="함초롬바탕" panose="02030604000101010101" pitchFamily="18" charset="-127"/>
              </a:rPr>
              <a:t>(</a:t>
            </a: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인간 외에도 다양한 </a:t>
            </a:r>
            <a:r>
              <a:rPr lang="ko-KR" altLang="en-US" sz="2000" dirty="0" err="1">
                <a:latin typeface="+mn-ea"/>
                <a:cs typeface="함초롬바탕" panose="02030604000101010101" pitchFamily="18" charset="-127"/>
              </a:rPr>
              <a:t>지성체</a:t>
            </a: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 가능</a:t>
            </a:r>
            <a:r>
              <a:rPr lang="en-US" altLang="ko-KR" sz="2000" dirty="0">
                <a:latin typeface="+mn-ea"/>
                <a:cs typeface="함초롬바탕" panose="02030604000101010101" pitchFamily="18" charset="-127"/>
              </a:rPr>
              <a:t>)</a:t>
            </a: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외적 상황에 대한 내부의 반응</a:t>
            </a:r>
            <a:r>
              <a:rPr lang="en-US" altLang="ko-KR" sz="2000" dirty="0">
                <a:latin typeface="+mn-ea"/>
                <a:cs typeface="함초롬바탕" panose="02030604000101010101" pitchFamily="18" charset="-127"/>
              </a:rPr>
              <a:t>(</a:t>
            </a: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내부와 외부 사이의 동조 관계</a:t>
            </a:r>
            <a:r>
              <a:rPr lang="en-US" altLang="ko-KR" sz="2000" dirty="0">
                <a:latin typeface="+mn-ea"/>
                <a:cs typeface="함초롬바탕" panose="02030604000101010101" pitchFamily="18" charset="-127"/>
              </a:rPr>
              <a:t>)</a:t>
            </a: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의 결과</a:t>
            </a:r>
            <a:r>
              <a:rPr lang="en-US" altLang="ko-KR" sz="20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외부 정보의 내적 반영으로서 지식 탄생</a:t>
            </a:r>
            <a:endParaRPr lang="en-US" altLang="ko-KR" sz="2000" dirty="0">
              <a:latin typeface="+mn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지적 활동의 주체적 양상</a:t>
            </a:r>
            <a:endParaRPr lang="en-US" altLang="ko-KR" sz="20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지적 활동의 주체에 대한 자각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주체와 객체의 구분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“Cogito ergo sum”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주체의 발견</a:t>
            </a:r>
            <a:endParaRPr lang="ko-KR" altLang="en-US" dirty="0">
              <a:solidFill>
                <a:srgbClr val="C00000"/>
              </a:solidFill>
              <a:latin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endParaRPr lang="en-US" altLang="ko-KR" sz="800" b="1" dirty="0">
              <a:latin typeface="+mj-ea"/>
              <a:ea typeface="+mj-ea"/>
            </a:endParaRPr>
          </a:p>
          <a:p>
            <a:pPr marL="0" indent="0" fontAlgn="t">
              <a:buClr>
                <a:srgbClr val="92D050"/>
              </a:buClr>
              <a:buNone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■ </a:t>
            </a:r>
            <a:r>
              <a:rPr lang="ko-KR" altLang="en-US" sz="2400" b="1" dirty="0">
                <a:latin typeface="+mj-ea"/>
                <a:ea typeface="+mj-ea"/>
              </a:rPr>
              <a:t>인간에 의한 자연 이해와 자기 이해</a:t>
            </a:r>
            <a:endParaRPr lang="en-US" altLang="ko-KR" sz="2400" b="1" dirty="0">
              <a:latin typeface="+mj-ea"/>
              <a:ea typeface="+mj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인간은 자기를 기준으로 자연 이해</a:t>
            </a:r>
            <a:endParaRPr lang="en-US" altLang="ko-KR" sz="20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자연에 대한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‘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상세한 앎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’ :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명료성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정확성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현실 적응성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‘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통합적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(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온전한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)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 앎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’: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우주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생명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인간의 본질에 대한 간결함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 포괄성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통합적인 앎에 의거</a:t>
            </a:r>
            <a:r>
              <a:rPr lang="en-US" altLang="ko-KR" sz="2000" dirty="0">
                <a:latin typeface="+mn-ea"/>
                <a:cs typeface="함초롬바탕" panose="02030604000101010101" pitchFamily="18" charset="-127"/>
              </a:rPr>
              <a:t>,</a:t>
            </a:r>
            <a:r>
              <a:rPr lang="ko-KR" altLang="en-US" sz="2000" dirty="0">
                <a:latin typeface="+mn-ea"/>
                <a:cs typeface="함초롬바탕" panose="02030604000101010101" pitchFamily="18" charset="-127"/>
              </a:rPr>
              <a:t> 자연 이해의 기준인 자기에 대한 재 이해</a:t>
            </a:r>
            <a:endParaRPr lang="en-US" altLang="ko-KR" sz="20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뫼비우스의 띠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우주가 인간을 창출하는 모습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+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창출된 인간이 자신을 창출한 우주와 인간을 다시 자신의 지성 안에 담는 순환</a:t>
            </a:r>
          </a:p>
        </p:txBody>
      </p:sp>
    </p:spTree>
    <p:extLst>
      <p:ext uri="{BB962C8B-B14F-4D97-AF65-F5344CB8AC3E}">
        <p14:creationId xmlns:p14="http://schemas.microsoft.com/office/powerpoint/2010/main" val="39781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b="1" dirty="0">
                <a:solidFill>
                  <a:srgbClr val="7030A0"/>
                </a:solidFill>
              </a:rPr>
              <a:t>온전한 앎</a:t>
            </a:r>
            <a:r>
              <a:rPr lang="en-US" altLang="ko-KR" sz="4000" b="1" dirty="0">
                <a:solidFill>
                  <a:srgbClr val="7030A0"/>
                </a:solidFill>
              </a:rPr>
              <a:t>: </a:t>
            </a:r>
            <a:r>
              <a:rPr lang="ko-KR" altLang="en-US" sz="4000" b="1" dirty="0">
                <a:solidFill>
                  <a:srgbClr val="7030A0"/>
                </a:solidFill>
              </a:rPr>
              <a:t>뫼비우스적 순환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844824"/>
            <a:ext cx="8229600" cy="50131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b="1" dirty="0">
                <a:solidFill>
                  <a:srgbClr val="C00000"/>
                </a:solidFill>
              </a:rPr>
              <a:t> 자연에 대한</a:t>
            </a:r>
            <a:r>
              <a:rPr lang="en-US" altLang="ko-KR" b="1" dirty="0">
                <a:solidFill>
                  <a:srgbClr val="C00000"/>
                </a:solidFill>
              </a:rPr>
              <a:t> </a:t>
            </a:r>
            <a:r>
              <a:rPr lang="ko-KR" altLang="en-US" b="1" dirty="0">
                <a:solidFill>
                  <a:srgbClr val="C00000"/>
                </a:solidFill>
              </a:rPr>
              <a:t>사고</a:t>
            </a:r>
            <a:r>
              <a:rPr lang="ko-KR" altLang="en-US" b="1" dirty="0">
                <a:solidFill>
                  <a:srgbClr val="002060"/>
                </a:solidFill>
              </a:rPr>
              <a:t>                       자연의 기본 원리</a:t>
            </a:r>
            <a:endParaRPr lang="en-US" altLang="ko-KR" dirty="0"/>
          </a:p>
          <a:p>
            <a:pPr>
              <a:buNone/>
            </a:pPr>
            <a:r>
              <a:rPr lang="en-US" altLang="ko-KR" sz="1800" b="1" dirty="0">
                <a:solidFill>
                  <a:srgbClr val="002060"/>
                </a:solidFill>
              </a:rPr>
              <a:t>                                                                      (</a:t>
            </a:r>
            <a:r>
              <a:rPr lang="ko-KR" altLang="en-US" sz="1800" b="1" dirty="0">
                <a:solidFill>
                  <a:srgbClr val="002060"/>
                </a:solidFill>
              </a:rPr>
              <a:t>존재론 추론</a:t>
            </a:r>
            <a:r>
              <a:rPr lang="en-US" altLang="ko-KR" sz="1800" b="1" dirty="0">
                <a:solidFill>
                  <a:srgbClr val="002060"/>
                </a:solidFill>
              </a:rPr>
              <a:t>)</a:t>
            </a:r>
          </a:p>
          <a:p>
            <a:pPr>
              <a:buNone/>
            </a:pPr>
            <a:r>
              <a:rPr lang="en-US" altLang="ko-KR" sz="2400" b="1" dirty="0">
                <a:solidFill>
                  <a:srgbClr val="C00000"/>
                </a:solidFill>
              </a:rPr>
              <a:t>                                                                                                                  </a:t>
            </a:r>
            <a:r>
              <a:rPr lang="ko-KR" altLang="en-US" sz="2400" b="1" dirty="0">
                <a:solidFill>
                  <a:srgbClr val="002060"/>
                </a:solidFill>
              </a:rPr>
              <a:t>물질</a:t>
            </a:r>
            <a:endParaRPr lang="en-US" altLang="ko-KR" sz="2400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ko-KR" altLang="en-US" b="1" dirty="0">
                <a:solidFill>
                  <a:srgbClr val="C00000"/>
                </a:solidFill>
              </a:rPr>
              <a:t>    </a:t>
            </a:r>
            <a:r>
              <a:rPr lang="ko-KR" altLang="en-US" sz="2400" b="1" dirty="0">
                <a:solidFill>
                  <a:srgbClr val="C00000"/>
                </a:solidFill>
              </a:rPr>
              <a:t>지성                                                                                                  </a:t>
            </a:r>
            <a:r>
              <a:rPr lang="en-US" altLang="ko-KR" sz="2400" b="1" dirty="0">
                <a:solidFill>
                  <a:srgbClr val="002060"/>
                </a:solidFill>
              </a:rPr>
              <a:t>(</a:t>
            </a:r>
            <a:r>
              <a:rPr lang="ko-KR" altLang="en-US" sz="2400" b="1" dirty="0">
                <a:solidFill>
                  <a:srgbClr val="002060"/>
                </a:solidFill>
              </a:rPr>
              <a:t>우주</a:t>
            </a:r>
            <a:r>
              <a:rPr lang="en-US" altLang="ko-KR" sz="2400" b="1" dirty="0">
                <a:solidFill>
                  <a:srgbClr val="002060"/>
                </a:solidFill>
              </a:rPr>
              <a:t>)</a:t>
            </a:r>
            <a:endParaRPr lang="en-US" altLang="ko-KR" sz="24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ko-KR" altLang="en-US" sz="2400" b="1" dirty="0">
                <a:solidFill>
                  <a:srgbClr val="C00000"/>
                </a:solidFill>
              </a:rPr>
              <a:t>                     </a:t>
            </a:r>
            <a:r>
              <a:rPr lang="en-US" altLang="ko-KR" sz="2400" b="1" dirty="0">
                <a:solidFill>
                  <a:srgbClr val="C00000"/>
                </a:solidFill>
              </a:rPr>
              <a:t>[</a:t>
            </a:r>
            <a:r>
              <a:rPr lang="ko-KR" altLang="en-US" sz="2400" b="1" dirty="0">
                <a:solidFill>
                  <a:srgbClr val="C00000"/>
                </a:solidFill>
              </a:rPr>
              <a:t>인식</a:t>
            </a:r>
            <a:r>
              <a:rPr lang="en-US" altLang="ko-KR" sz="2400" b="1" dirty="0">
                <a:solidFill>
                  <a:srgbClr val="C00000"/>
                </a:solidFill>
              </a:rPr>
              <a:t>]</a:t>
            </a:r>
            <a:r>
              <a:rPr lang="ko-KR" altLang="en-US" sz="2400" b="1" dirty="0">
                <a:solidFill>
                  <a:srgbClr val="002060"/>
                </a:solidFill>
              </a:rPr>
              <a:t>                                                             </a:t>
            </a:r>
            <a:r>
              <a:rPr lang="en-US" altLang="ko-KR" sz="2400" b="1" dirty="0">
                <a:solidFill>
                  <a:srgbClr val="002060"/>
                </a:solidFill>
              </a:rPr>
              <a:t>[</a:t>
            </a:r>
            <a:r>
              <a:rPr lang="ko-KR" altLang="en-US" sz="2400" b="1" dirty="0">
                <a:solidFill>
                  <a:srgbClr val="002060"/>
                </a:solidFill>
              </a:rPr>
              <a:t>존재</a:t>
            </a:r>
            <a:r>
              <a:rPr lang="en-US" altLang="ko-KR" sz="2400" b="1" dirty="0">
                <a:solidFill>
                  <a:srgbClr val="002060"/>
                </a:solidFill>
              </a:rPr>
              <a:t>]</a:t>
            </a:r>
          </a:p>
          <a:p>
            <a:pPr>
              <a:buNone/>
            </a:pPr>
            <a:r>
              <a:rPr lang="ko-KR" altLang="en-US" sz="2400" b="1" dirty="0">
                <a:solidFill>
                  <a:srgbClr val="C00000"/>
                </a:solidFill>
              </a:rPr>
              <a:t>                  </a:t>
            </a:r>
            <a:r>
              <a:rPr lang="ko-KR" altLang="en-US" sz="2400" b="1" dirty="0">
                <a:solidFill>
                  <a:srgbClr val="002060"/>
                </a:solidFill>
              </a:rPr>
              <a:t>     </a:t>
            </a:r>
            <a:r>
              <a:rPr lang="en-US" altLang="ko-KR" sz="2400" b="1" dirty="0">
                <a:solidFill>
                  <a:srgbClr val="C00000"/>
                </a:solidFill>
              </a:rPr>
              <a:t>(</a:t>
            </a:r>
            <a:r>
              <a:rPr lang="ko-KR" altLang="en-US" sz="2400" b="1" dirty="0">
                <a:solidFill>
                  <a:srgbClr val="C00000"/>
                </a:solidFill>
              </a:rPr>
              <a:t>앎</a:t>
            </a:r>
            <a:r>
              <a:rPr lang="en-US" altLang="ko-KR" sz="2400" b="1" dirty="0">
                <a:solidFill>
                  <a:srgbClr val="C00000"/>
                </a:solidFill>
              </a:rPr>
              <a:t>)</a:t>
            </a:r>
            <a:endParaRPr lang="en-US" altLang="ko-KR" sz="2400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altLang="ko-KR" sz="2400" b="1" dirty="0">
                <a:solidFill>
                  <a:srgbClr val="C00000"/>
                </a:solidFill>
              </a:rPr>
              <a:t>      </a:t>
            </a:r>
            <a:r>
              <a:rPr lang="ko-KR" altLang="en-US" sz="2400" b="1" dirty="0">
                <a:solidFill>
                  <a:srgbClr val="C00000"/>
                </a:solidFill>
              </a:rPr>
              <a:t>문화                                                                                                  </a:t>
            </a:r>
            <a:r>
              <a:rPr lang="ko-KR" altLang="en-US" sz="2400" b="1" dirty="0">
                <a:solidFill>
                  <a:srgbClr val="002060"/>
                </a:solidFill>
              </a:rPr>
              <a:t>생명</a:t>
            </a:r>
            <a:r>
              <a:rPr lang="ko-KR" altLang="en-US" sz="2400" b="1" dirty="0">
                <a:solidFill>
                  <a:srgbClr val="C00000"/>
                </a:solidFill>
              </a:rPr>
              <a:t>  </a:t>
            </a:r>
            <a:endParaRPr lang="en-US" altLang="ko-KR" sz="24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altLang="ko-KR" sz="2400" b="1" dirty="0">
                <a:solidFill>
                  <a:srgbClr val="C00000"/>
                </a:solidFill>
              </a:rPr>
              <a:t>   </a:t>
            </a:r>
            <a:r>
              <a:rPr lang="en-US" altLang="ko-KR" sz="1800" b="1" dirty="0">
                <a:solidFill>
                  <a:srgbClr val="C00000"/>
                </a:solidFill>
              </a:rPr>
              <a:t>                                                             (</a:t>
            </a:r>
            <a:r>
              <a:rPr lang="ko-KR" altLang="en-US" sz="1800" b="1" dirty="0">
                <a:solidFill>
                  <a:srgbClr val="C00000"/>
                </a:solidFill>
              </a:rPr>
              <a:t>앎의 주체로의 전환</a:t>
            </a:r>
            <a:r>
              <a:rPr lang="en-US" altLang="ko-KR" sz="1800" b="1" dirty="0">
                <a:solidFill>
                  <a:srgbClr val="C00000"/>
                </a:solidFill>
              </a:rPr>
              <a:t>)               </a:t>
            </a:r>
            <a:endParaRPr lang="en-US" altLang="ko-KR" sz="24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ko-KR" altLang="en-US" b="1" dirty="0">
                <a:solidFill>
                  <a:srgbClr val="C00000"/>
                </a:solidFill>
              </a:rPr>
              <a:t> 인간</a:t>
            </a:r>
            <a:r>
              <a:rPr lang="en-US" altLang="ko-KR" b="1" dirty="0">
                <a:solidFill>
                  <a:srgbClr val="C00000"/>
                </a:solidFill>
              </a:rPr>
              <a:t>(</a:t>
            </a:r>
            <a:r>
              <a:rPr lang="ko-KR" altLang="en-US" b="1" dirty="0">
                <a:solidFill>
                  <a:srgbClr val="C00000"/>
                </a:solidFill>
              </a:rPr>
              <a:t>주체</a:t>
            </a:r>
            <a:r>
              <a:rPr lang="en-US" altLang="ko-KR" b="1" dirty="0">
                <a:solidFill>
                  <a:srgbClr val="C00000"/>
                </a:solidFill>
              </a:rPr>
              <a:t>)</a:t>
            </a:r>
            <a:r>
              <a:rPr lang="ko-KR" altLang="en-US" b="1" dirty="0">
                <a:solidFill>
                  <a:srgbClr val="C00000"/>
                </a:solidFill>
              </a:rPr>
              <a:t>                                                </a:t>
            </a:r>
            <a:r>
              <a:rPr lang="ko-KR" altLang="en-US" b="1" dirty="0">
                <a:solidFill>
                  <a:srgbClr val="002060"/>
                </a:solidFill>
              </a:rPr>
              <a:t>인간</a:t>
            </a:r>
            <a:r>
              <a:rPr lang="en-US" altLang="ko-KR" b="1" dirty="0">
                <a:solidFill>
                  <a:srgbClr val="002060"/>
                </a:solidFill>
              </a:rPr>
              <a:t>(</a:t>
            </a:r>
            <a:r>
              <a:rPr lang="ko-KR" altLang="en-US" b="1" dirty="0">
                <a:solidFill>
                  <a:srgbClr val="002060"/>
                </a:solidFill>
              </a:rPr>
              <a:t>객체</a:t>
            </a:r>
            <a:r>
              <a:rPr lang="en-US" altLang="ko-KR" b="1" dirty="0">
                <a:solidFill>
                  <a:srgbClr val="002060"/>
                </a:solidFill>
              </a:rPr>
              <a:t>) </a:t>
            </a:r>
          </a:p>
          <a:p>
            <a:pPr>
              <a:buNone/>
            </a:pPr>
            <a:endParaRPr lang="en-US" altLang="ko-KR" sz="800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ko-KR" altLang="en-US" sz="2000" b="1" dirty="0">
                <a:solidFill>
                  <a:srgbClr val="002060"/>
                </a:solidFill>
              </a:rPr>
              <a:t>                        </a:t>
            </a:r>
            <a:r>
              <a:rPr lang="en-US" altLang="ko-KR" sz="2000" b="1" dirty="0">
                <a:solidFill>
                  <a:srgbClr val="002060"/>
                </a:solidFill>
              </a:rPr>
              <a:t>※</a:t>
            </a:r>
            <a:r>
              <a:rPr lang="ko-KR" altLang="en-US" sz="2000" b="1" dirty="0">
                <a:solidFill>
                  <a:srgbClr val="002060"/>
                </a:solidFill>
              </a:rPr>
              <a:t>   </a:t>
            </a:r>
            <a:r>
              <a:rPr lang="en-US" altLang="ko-KR" sz="2000" b="1" dirty="0">
                <a:solidFill>
                  <a:srgbClr val="002060"/>
                </a:solidFill>
              </a:rPr>
              <a:t>[</a:t>
            </a:r>
            <a:r>
              <a:rPr lang="ko-KR" altLang="en-US" sz="2000" b="1" dirty="0">
                <a:solidFill>
                  <a:srgbClr val="002060"/>
                </a:solidFill>
              </a:rPr>
              <a:t>뫼비우스 띠 </a:t>
            </a:r>
            <a:r>
              <a:rPr lang="en-US" altLang="ko-KR" sz="2000" b="1" dirty="0">
                <a:solidFill>
                  <a:srgbClr val="002060"/>
                </a:solidFill>
              </a:rPr>
              <a:t>: </a:t>
            </a:r>
            <a:r>
              <a:rPr lang="ko-KR" altLang="en-US" sz="2000" b="1" dirty="0">
                <a:solidFill>
                  <a:srgbClr val="002060"/>
                </a:solidFill>
              </a:rPr>
              <a:t>내면</a:t>
            </a:r>
            <a:r>
              <a:rPr lang="en-US" altLang="ko-KR" sz="2000" b="1" dirty="0">
                <a:solidFill>
                  <a:srgbClr val="002060"/>
                </a:solidFill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</a:rPr>
              <a:t>정신세계</a:t>
            </a:r>
            <a:r>
              <a:rPr lang="en-US" altLang="ko-KR" sz="2000" b="1" dirty="0">
                <a:solidFill>
                  <a:srgbClr val="002060"/>
                </a:solidFill>
              </a:rPr>
              <a:t>),  </a:t>
            </a:r>
            <a:r>
              <a:rPr lang="ko-KR" altLang="en-US" sz="2000" b="1" dirty="0">
                <a:solidFill>
                  <a:srgbClr val="002060"/>
                </a:solidFill>
              </a:rPr>
              <a:t>외면</a:t>
            </a:r>
            <a:r>
              <a:rPr lang="en-US" altLang="ko-KR" sz="2000" b="1" dirty="0">
                <a:solidFill>
                  <a:srgbClr val="002060"/>
                </a:solidFill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</a:rPr>
              <a:t>물질세계</a:t>
            </a:r>
            <a:r>
              <a:rPr lang="en-US" altLang="ko-KR" sz="2000" b="1" dirty="0">
                <a:solidFill>
                  <a:srgbClr val="002060"/>
                </a:solidFill>
              </a:rPr>
              <a:t>)]</a:t>
            </a:r>
          </a:p>
        </p:txBody>
      </p:sp>
      <p:sp>
        <p:nvSpPr>
          <p:cNvPr id="4" name="오른쪽 화살표 3"/>
          <p:cNvSpPr/>
          <p:nvPr/>
        </p:nvSpPr>
        <p:spPr>
          <a:xfrm>
            <a:off x="3563888" y="1919682"/>
            <a:ext cx="172819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7144338" y="2521639"/>
            <a:ext cx="357190" cy="2707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아래쪽 화살표 7"/>
          <p:cNvSpPr/>
          <p:nvPr/>
        </p:nvSpPr>
        <p:spPr>
          <a:xfrm rot="5400000">
            <a:off x="4213669" y="4438822"/>
            <a:ext cx="428628" cy="273630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 descr="https://encrypted-tbn1.gstatic.com/images?q=tbn:ANd9GcQpCygqX4yNk5YUlykvIlGmkDfNgIymPeMU16tqDxmZxzTJwRqtnoyvrJ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9699" y="2780928"/>
            <a:ext cx="3476248" cy="2144931"/>
          </a:xfrm>
          <a:prstGeom prst="rect">
            <a:avLst/>
          </a:prstGeom>
          <a:noFill/>
          <a:effectLst/>
        </p:spPr>
      </p:pic>
      <p:sp>
        <p:nvSpPr>
          <p:cNvPr id="14" name="아래쪽 화살표 13"/>
          <p:cNvSpPr/>
          <p:nvPr/>
        </p:nvSpPr>
        <p:spPr>
          <a:xfrm flipV="1">
            <a:off x="1331640" y="2513416"/>
            <a:ext cx="357190" cy="27157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9" y="1340768"/>
            <a:ext cx="8352929" cy="5517232"/>
          </a:xfrm>
        </p:spPr>
        <p:txBody>
          <a:bodyPr>
            <a:normAutofit/>
          </a:bodyPr>
          <a:lstStyle/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인간의 사고가 과연 자연의 실재를 제대로 포착할 수 있는가</a:t>
            </a:r>
            <a:r>
              <a:rPr lang="en-US" altLang="ko-KR" sz="2400" b="1" dirty="0">
                <a:latin typeface="+mj-ea"/>
                <a:ea typeface="+mj-ea"/>
              </a:rPr>
              <a:t>?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en-US" altLang="ko-KR" sz="2000" dirty="0">
                <a:latin typeface="+mj-ea"/>
                <a:ea typeface="+mj-ea"/>
              </a:rPr>
              <a:t>“</a:t>
            </a:r>
            <a:r>
              <a:rPr lang="ko-KR" altLang="en-US" sz="2000" dirty="0">
                <a:latin typeface="+mj-ea"/>
                <a:ea typeface="+mj-ea"/>
              </a:rPr>
              <a:t>이해란</a:t>
            </a:r>
            <a:r>
              <a:rPr lang="en-US" altLang="ko-KR" sz="2000" dirty="0">
                <a:latin typeface="+mj-ea"/>
                <a:ea typeface="+mj-ea"/>
              </a:rPr>
              <a:t>?”(</a:t>
            </a:r>
            <a:r>
              <a:rPr lang="ko-KR" altLang="en-US" sz="2000" dirty="0">
                <a:latin typeface="+mj-ea"/>
                <a:ea typeface="+mj-ea"/>
              </a:rPr>
              <a:t>아인슈타인</a:t>
            </a:r>
            <a:r>
              <a:rPr lang="en-US" altLang="ko-KR" sz="2000" dirty="0">
                <a:latin typeface="+mj-ea"/>
                <a:ea typeface="+mj-ea"/>
              </a:rPr>
              <a:t>, 1936)</a:t>
            </a:r>
            <a:r>
              <a:rPr lang="ko-KR" altLang="en-US" sz="2000" dirty="0">
                <a:latin typeface="+mj-ea"/>
                <a:ea typeface="+mj-ea"/>
              </a:rPr>
              <a:t>                                                                                                                                                                         </a:t>
            </a:r>
            <a:endParaRPr lang="en-US" altLang="ko-KR" sz="20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감각경험들 사이에 어떤 질서를 형성시키는 일</a:t>
            </a:r>
            <a:endParaRPr lang="en-US" altLang="ko-KR" sz="18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세 가지 요소 </a:t>
            </a:r>
            <a:r>
              <a:rPr lang="en-US" altLang="ko-KR" sz="1800" dirty="0">
                <a:latin typeface="+mj-ea"/>
                <a:ea typeface="+mj-ea"/>
              </a:rPr>
              <a:t>: </a:t>
            </a:r>
            <a:r>
              <a:rPr lang="ko-KR" altLang="en-US" sz="1800" dirty="0">
                <a:latin typeface="+mj-ea"/>
                <a:ea typeface="+mj-ea"/>
              </a:rPr>
              <a:t>일반적 개념들의 창출</a:t>
            </a:r>
            <a:r>
              <a:rPr lang="en-US" altLang="ko-KR" sz="1800" dirty="0">
                <a:latin typeface="+mj-ea"/>
                <a:ea typeface="+mj-ea"/>
              </a:rPr>
              <a:t>(ontology)</a:t>
            </a:r>
            <a:r>
              <a:rPr lang="ko-KR" altLang="en-US" sz="1800" dirty="0">
                <a:latin typeface="+mj-ea"/>
                <a:ea typeface="+mj-ea"/>
              </a:rPr>
              <a:t> </a:t>
            </a:r>
            <a:r>
              <a:rPr lang="en-US" altLang="ko-KR" sz="1800" dirty="0">
                <a:latin typeface="+mj-ea"/>
                <a:ea typeface="+mj-ea"/>
              </a:rPr>
              <a:t>+ </a:t>
            </a:r>
            <a:r>
              <a:rPr lang="ko-KR" altLang="en-US" sz="1800" dirty="0">
                <a:latin typeface="+mj-ea"/>
                <a:ea typeface="+mj-ea"/>
              </a:rPr>
              <a:t>이들 개념 사이의 관계들</a:t>
            </a:r>
            <a:r>
              <a:rPr lang="en-US" altLang="ko-KR" sz="1800" dirty="0">
                <a:latin typeface="+mj-ea"/>
                <a:ea typeface="+mj-ea"/>
              </a:rPr>
              <a:t>(formulation) + </a:t>
            </a:r>
            <a:r>
              <a:rPr lang="ko-KR" altLang="en-US" sz="1800" dirty="0">
                <a:latin typeface="+mj-ea"/>
                <a:ea typeface="+mj-ea"/>
              </a:rPr>
              <a:t>일반 개념들과 감각경험 사이를 잇는 특정의 관계 </a:t>
            </a:r>
            <a:r>
              <a:rPr lang="en-US" altLang="ko-KR" sz="1800" dirty="0">
                <a:latin typeface="+mj-ea"/>
                <a:ea typeface="+mj-ea"/>
              </a:rPr>
              <a:t>(epistemological requirement) </a:t>
            </a:r>
            <a:r>
              <a:rPr lang="ko-KR" altLang="en-US" sz="1800" dirty="0">
                <a:latin typeface="+mj-ea"/>
                <a:ea typeface="+mj-ea"/>
              </a:rPr>
              <a:t>형성</a:t>
            </a:r>
            <a:endParaRPr lang="en-US" altLang="ko-KR" sz="1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존재론적 수정과 인식론적 요구의 중요성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과학자들의 기본 태도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존재론은 암묵적으로 전제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인식론적 요구는 감각경험으로 환원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오직 </a:t>
            </a:r>
            <a:r>
              <a:rPr lang="ko-KR" altLang="en-US" sz="1800" dirty="0" err="1">
                <a:latin typeface="+mn-ea"/>
                <a:cs typeface="함초롬바탕" panose="02030604000101010101" pitchFamily="18" charset="-127"/>
              </a:rPr>
              <a:t>정식론에만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 깊은 관심       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양자역학의 다양한 수수께끼와 해석들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양자이론 자체에 문제가 있는 것이 아니라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 그것에 대한 존재론 및 인식론적 요구에서의 문제</a:t>
            </a:r>
            <a:endParaRPr lang="en-US" altLang="ko-KR" sz="1800" dirty="0">
              <a:latin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</a:rPr>
              <a:t>인식과 존재의 변증법적 순환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합리적인 인식과정을 통한 존재 세계에 대한 이해 심화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존재론적 수정을 통한 인식 지평의 확대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ko-KR" altLang="en-US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ko-KR" altLang="en-US" sz="20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endParaRPr lang="en-US" altLang="ko-KR" sz="20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/>
          </a:p>
        </p:txBody>
      </p:sp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앎이란</a:t>
            </a:r>
            <a:r>
              <a:rPr lang="en-US" altLang="ko-KR" dirty="0">
                <a:solidFill>
                  <a:srgbClr val="7030A0"/>
                </a:solidFill>
              </a:rPr>
              <a:t>?</a:t>
            </a:r>
            <a:endParaRPr lang="ko-KR" alt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223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9" y="1340768"/>
            <a:ext cx="8352929" cy="5616624"/>
          </a:xfrm>
        </p:spPr>
        <p:txBody>
          <a:bodyPr>
            <a:normAutofit/>
          </a:bodyPr>
          <a:lstStyle/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앎에 대한 </a:t>
            </a:r>
            <a:r>
              <a:rPr lang="ko-KR" altLang="en-US" sz="2400" b="1" dirty="0" err="1">
                <a:latin typeface="+mj-ea"/>
                <a:ea typeface="+mj-ea"/>
              </a:rPr>
              <a:t>메타적</a:t>
            </a:r>
            <a:r>
              <a:rPr lang="ko-KR" altLang="en-US" sz="2400" b="1" dirty="0">
                <a:latin typeface="+mj-ea"/>
                <a:ea typeface="+mj-ea"/>
              </a:rPr>
              <a:t> 고찰</a:t>
            </a:r>
            <a:endParaRPr lang="en-US" altLang="ko-KR" sz="2400" b="1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앎의 대상</a:t>
            </a:r>
            <a:r>
              <a:rPr lang="en-US" altLang="ko-KR" sz="2000" dirty="0">
                <a:latin typeface="+mj-ea"/>
                <a:ea typeface="+mj-ea"/>
              </a:rPr>
              <a:t>(</a:t>
            </a:r>
            <a:r>
              <a:rPr lang="ko-KR" altLang="en-US" sz="2000" dirty="0">
                <a:latin typeface="+mj-ea"/>
                <a:ea typeface="+mj-ea"/>
              </a:rPr>
              <a:t>내용</a:t>
            </a:r>
            <a:r>
              <a:rPr lang="en-US" altLang="ko-KR" sz="2000" dirty="0">
                <a:latin typeface="+mj-ea"/>
                <a:ea typeface="+mj-ea"/>
              </a:rPr>
              <a:t>) + </a:t>
            </a:r>
            <a:r>
              <a:rPr lang="ko-KR" altLang="en-US" sz="2000" dirty="0">
                <a:latin typeface="+mj-ea"/>
                <a:ea typeface="+mj-ea"/>
              </a:rPr>
              <a:t>앎의 주체에 대한 분석                                                                                                                                                                         </a:t>
            </a:r>
            <a:endParaRPr lang="en-US" altLang="ko-KR" sz="20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앎은 앎의 주체 안에서 이루어지는 </a:t>
            </a:r>
            <a:r>
              <a:rPr lang="en-US" altLang="ko-KR" sz="1800" dirty="0">
                <a:latin typeface="+mj-ea"/>
                <a:ea typeface="+mj-ea"/>
              </a:rPr>
              <a:t>(</a:t>
            </a:r>
            <a:r>
              <a:rPr lang="ko-KR" altLang="en-US" sz="1800" dirty="0">
                <a:latin typeface="+mj-ea"/>
                <a:ea typeface="+mj-ea"/>
              </a:rPr>
              <a:t>의식</a:t>
            </a:r>
            <a:r>
              <a:rPr lang="en-US" altLang="ko-KR" sz="1800" dirty="0">
                <a:latin typeface="+mj-ea"/>
                <a:ea typeface="+mj-ea"/>
              </a:rPr>
              <a:t>)</a:t>
            </a:r>
            <a:r>
              <a:rPr lang="ko-KR" altLang="en-US" sz="1800" dirty="0">
                <a:latin typeface="+mj-ea"/>
                <a:ea typeface="+mj-ea"/>
              </a:rPr>
              <a:t>활동</a:t>
            </a:r>
            <a:r>
              <a:rPr lang="en-US" altLang="ko-KR" sz="1800" dirty="0">
                <a:latin typeface="+mj-ea"/>
                <a:ea typeface="+mj-ea"/>
              </a:rPr>
              <a:t>, </a:t>
            </a:r>
            <a:r>
              <a:rPr lang="ko-KR" altLang="en-US" sz="1800" dirty="0">
                <a:latin typeface="+mj-ea"/>
                <a:ea typeface="+mj-ea"/>
              </a:rPr>
              <a:t>또 하나의 자연현상</a:t>
            </a:r>
            <a:endParaRPr lang="en-US" altLang="ko-KR" sz="18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앎의 내용이 앎의 대상과 어떻게 연결되는가</a:t>
            </a:r>
            <a:r>
              <a:rPr lang="en-US" altLang="ko-KR" sz="1800" dirty="0">
                <a:latin typeface="+mj-ea"/>
                <a:ea typeface="+mj-ea"/>
              </a:rPr>
              <a:t> </a:t>
            </a:r>
            <a:r>
              <a:rPr lang="ko-KR" altLang="en-US" sz="1800" dirty="0">
                <a:latin typeface="+mj-ea"/>
                <a:ea typeface="+mj-ea"/>
              </a:rPr>
              <a:t>중요</a:t>
            </a:r>
            <a:endParaRPr lang="en-US" altLang="ko-KR" sz="1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앎의 </a:t>
            </a:r>
            <a:r>
              <a:rPr lang="ko-KR" altLang="en-US" sz="2000" dirty="0" err="1">
                <a:latin typeface="+mj-ea"/>
                <a:ea typeface="+mj-ea"/>
              </a:rPr>
              <a:t>주체란</a:t>
            </a:r>
            <a:r>
              <a:rPr lang="ko-KR" altLang="en-US" sz="2000" dirty="0">
                <a:latin typeface="+mj-ea"/>
              </a:rPr>
              <a:t>                                                                                                                                                                        </a:t>
            </a:r>
            <a:endParaRPr lang="en-US" altLang="ko-KR" sz="20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어떤 물리적 실체가 앎의 주체가 되려면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조직상 변별구조 존재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“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앎의 주체가 그 안에 앎을 가진다는 것은 이에 해당하는 조직상의 변별 구조가 존재함으로써 그 내적 기능에 해당하는 앎의 “</a:t>
            </a:r>
            <a:r>
              <a:rPr lang="ko-KR" altLang="en-US" sz="1800" dirty="0" err="1">
                <a:latin typeface="+mn-ea"/>
                <a:cs typeface="함초롬바탕" panose="02030604000101010101" pitchFamily="18" charset="-127"/>
              </a:rPr>
              <a:t>내용”을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 이 변별 구조가 물리적으로 대행하고 있음을 의미한다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.”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이중적 위상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관점</a:t>
            </a:r>
            <a:r>
              <a:rPr lang="en-US" altLang="ko-KR" sz="1800" dirty="0">
                <a:latin typeface="+mj-ea"/>
              </a:rPr>
              <a:t>)</a:t>
            </a: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ko-KR" altLang="en-US" sz="1800" dirty="0">
                <a:latin typeface="+mj-ea"/>
              </a:rPr>
              <a:t>역학적 서술의 대상</a:t>
            </a:r>
            <a:r>
              <a:rPr lang="en-US" altLang="ko-KR" sz="1800" dirty="0">
                <a:latin typeface="+mj-ea"/>
              </a:rPr>
              <a:t>:</a:t>
            </a:r>
            <a:r>
              <a:rPr lang="ko-KR" altLang="en-US" sz="1800" dirty="0">
                <a:latin typeface="+mj-ea"/>
              </a:rPr>
              <a:t> 몸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사물</a:t>
            </a:r>
            <a:r>
              <a:rPr lang="en-US" altLang="ko-KR" sz="1800" dirty="0">
                <a:latin typeface="+mj-ea"/>
              </a:rPr>
              <a:t>)</a:t>
            </a:r>
            <a:r>
              <a:rPr lang="ko-KR" altLang="en-US" sz="1800" dirty="0">
                <a:latin typeface="+mj-ea"/>
              </a:rPr>
              <a:t>의 </a:t>
            </a:r>
            <a:r>
              <a:rPr lang="ko-KR" altLang="en-US" sz="1800" dirty="0">
                <a:latin typeface="+mj-ea"/>
                <a:ea typeface="+mj-ea"/>
              </a:rPr>
              <a:t>물리적 상호작용</a:t>
            </a:r>
            <a:r>
              <a:rPr lang="en-US" altLang="ko-KR" sz="1800" dirty="0">
                <a:latin typeface="+mj-ea"/>
                <a:ea typeface="+mj-ea"/>
              </a:rPr>
              <a:t>, </a:t>
            </a:r>
            <a:r>
              <a:rPr lang="ko-KR" altLang="en-US" sz="1800" dirty="0">
                <a:latin typeface="+mj-ea"/>
                <a:ea typeface="+mj-ea"/>
              </a:rPr>
              <a:t>인식주체의 기능적 작동과 직접 무관</a:t>
            </a:r>
            <a:r>
              <a:rPr lang="en-US" altLang="ko-KR" sz="1800" dirty="0">
                <a:latin typeface="+mj-ea"/>
                <a:ea typeface="+mj-ea"/>
              </a:rPr>
              <a:t>, </a:t>
            </a:r>
            <a:r>
              <a:rPr lang="ko-KR" altLang="en-US" sz="1800" dirty="0">
                <a:latin typeface="+mj-ea"/>
                <a:ea typeface="+mj-ea"/>
              </a:rPr>
              <a:t>역학 모드</a:t>
            </a:r>
            <a:r>
              <a:rPr lang="en-US" altLang="ko-KR" sz="1800" dirty="0">
                <a:latin typeface="+mj-ea"/>
                <a:ea typeface="+mj-ea"/>
              </a:rPr>
              <a:t>(mechanical mode) : </a:t>
            </a:r>
            <a:r>
              <a:rPr lang="ko-KR" altLang="en-US" sz="1800" dirty="0">
                <a:latin typeface="+mj-ea"/>
                <a:ea typeface="+mj-ea"/>
              </a:rPr>
              <a:t>외부로부터 물리적 자극</a:t>
            </a:r>
            <a:r>
              <a:rPr lang="en-US" altLang="ko-KR" sz="1800" dirty="0">
                <a:latin typeface="+mj-ea"/>
                <a:ea typeface="+mj-ea"/>
              </a:rPr>
              <a:t>,</a:t>
            </a:r>
            <a:r>
              <a:rPr lang="ko-KR" altLang="en-US" sz="1800" dirty="0">
                <a:latin typeface="+mj-ea"/>
                <a:ea typeface="+mj-ea"/>
              </a:rPr>
              <a:t>일정한 상호작용 유발</a:t>
            </a:r>
            <a:r>
              <a:rPr lang="en-US" altLang="ko-KR" sz="1800" dirty="0">
                <a:latin typeface="+mj-ea"/>
                <a:ea typeface="+mj-ea"/>
              </a:rPr>
              <a:t>(</a:t>
            </a:r>
            <a:r>
              <a:rPr lang="ko-KR" altLang="en-US" sz="1800" dirty="0">
                <a:latin typeface="+mj-ea"/>
                <a:ea typeface="+mj-ea"/>
              </a:rPr>
              <a:t>역학적 진행</a:t>
            </a:r>
            <a:r>
              <a:rPr lang="en-US" altLang="ko-KR" sz="1800" dirty="0">
                <a:latin typeface="+mj-ea"/>
                <a:ea typeface="+mj-ea"/>
              </a:rPr>
              <a:t>)(</a:t>
            </a:r>
            <a:r>
              <a:rPr lang="ko-KR" altLang="en-US" sz="1800" dirty="0">
                <a:latin typeface="+mj-ea"/>
              </a:rPr>
              <a:t>동역학 현상</a:t>
            </a:r>
            <a:r>
              <a:rPr lang="en-US" altLang="ko-KR" sz="1800" dirty="0">
                <a:latin typeface="+mj-ea"/>
              </a:rPr>
              <a:t>)</a:t>
            </a: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ko-KR" altLang="en-US" sz="1800" dirty="0">
                <a:latin typeface="+mj-ea"/>
              </a:rPr>
              <a:t>정보</a:t>
            </a:r>
            <a:r>
              <a:rPr lang="en-US" altLang="ko-KR" sz="1800" dirty="0">
                <a:latin typeface="+mj-ea"/>
              </a:rPr>
              <a:t>-</a:t>
            </a:r>
            <a:r>
              <a:rPr lang="ko-KR" altLang="en-US" sz="1800" dirty="0">
                <a:latin typeface="+mj-ea"/>
              </a:rPr>
              <a:t>반응 인지구성체 </a:t>
            </a:r>
            <a:r>
              <a:rPr lang="en-US" altLang="ko-KR" sz="1800" dirty="0">
                <a:latin typeface="+mj-ea"/>
              </a:rPr>
              <a:t>:</a:t>
            </a:r>
            <a:r>
              <a:rPr lang="ko-KR" altLang="en-US" sz="1800" dirty="0">
                <a:latin typeface="+mj-ea"/>
              </a:rPr>
              <a:t>구성체 내의 정보연산과정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>
                <a:latin typeface="+mj-ea"/>
              </a:rPr>
              <a:t>서술 모드</a:t>
            </a:r>
            <a:r>
              <a:rPr lang="en-US" altLang="ko-KR" sz="1800" dirty="0">
                <a:latin typeface="+mj-ea"/>
              </a:rPr>
              <a:t>(descriptive mode) : </a:t>
            </a:r>
            <a:r>
              <a:rPr lang="ko-KR" altLang="en-US" sz="1800" dirty="0">
                <a:latin typeface="+mj-ea"/>
              </a:rPr>
              <a:t>외부의 물리적 자극은</a:t>
            </a:r>
            <a:r>
              <a:rPr lang="en-US" altLang="ko-KR" sz="1800" dirty="0">
                <a:latin typeface="+mj-ea"/>
              </a:rPr>
              <a:t> </a:t>
            </a:r>
            <a:r>
              <a:rPr lang="ko-KR" altLang="en-US" sz="1800" dirty="0">
                <a:latin typeface="+mj-ea"/>
              </a:rPr>
              <a:t>감지기구 상의 반응 촉발 역할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>
                <a:latin typeface="+mj-ea"/>
              </a:rPr>
              <a:t>반응 정보에 대한 인지 해석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정보적 진행</a:t>
            </a:r>
            <a:r>
              <a:rPr lang="en-US" altLang="ko-KR" sz="1800" dirty="0">
                <a:latin typeface="+mj-ea"/>
              </a:rPr>
              <a:t>)(</a:t>
            </a:r>
            <a:r>
              <a:rPr lang="ko-KR" altLang="en-US" sz="1800" dirty="0">
                <a:latin typeface="+mj-ea"/>
              </a:rPr>
              <a:t>자유에너지의 소모에 따른 비평형 열역학의 한 현상</a:t>
            </a:r>
            <a:r>
              <a:rPr lang="en-US" altLang="ko-KR" sz="1800" dirty="0">
                <a:latin typeface="+mj-ea"/>
              </a:rPr>
              <a:t>)</a:t>
            </a:r>
          </a:p>
          <a:p>
            <a:pPr lvl="1" fontAlgn="base">
              <a:buFont typeface="Wingdings" panose="05000000000000000000" pitchFamily="2" charset="2"/>
              <a:buChar char="l"/>
            </a:pPr>
            <a:endParaRPr lang="en-US" altLang="ko-KR" sz="20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/>
          </a:p>
        </p:txBody>
      </p:sp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앎이란</a:t>
            </a:r>
            <a:r>
              <a:rPr lang="en-US" altLang="ko-KR" dirty="0">
                <a:solidFill>
                  <a:srgbClr val="7030A0"/>
                </a:solidFill>
              </a:rPr>
              <a:t>?</a:t>
            </a:r>
            <a:endParaRPr lang="ko-KR" alt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247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9" y="1340768"/>
            <a:ext cx="8352929" cy="5517232"/>
          </a:xfrm>
        </p:spPr>
        <p:txBody>
          <a:bodyPr>
            <a:normAutofit/>
          </a:bodyPr>
          <a:lstStyle/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앎에 대한 </a:t>
            </a:r>
            <a:r>
              <a:rPr lang="ko-KR" altLang="en-US" sz="2400" b="1" dirty="0" err="1">
                <a:latin typeface="+mj-ea"/>
                <a:ea typeface="+mj-ea"/>
              </a:rPr>
              <a:t>메타적</a:t>
            </a:r>
            <a:r>
              <a:rPr lang="ko-KR" altLang="en-US" sz="2400" b="1" dirty="0">
                <a:latin typeface="+mj-ea"/>
                <a:ea typeface="+mj-ea"/>
              </a:rPr>
              <a:t> 고찰</a:t>
            </a:r>
            <a:endParaRPr lang="en-US" altLang="ko-KR" sz="2400" b="1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앎의 주체의 내부 구조</a:t>
            </a:r>
            <a:r>
              <a:rPr lang="ko-KR" altLang="en-US" sz="2000" dirty="0">
                <a:latin typeface="+mj-ea"/>
              </a:rPr>
              <a:t>                                                                                                                                                                       </a:t>
            </a:r>
            <a:endParaRPr lang="en-US" altLang="ko-KR" sz="20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일정한 하드웨어를 바탕으로 한 서술모드의 작동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‘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앎의 주체 조직에 외부 정보 </a:t>
            </a:r>
            <a:r>
              <a:rPr lang="el-GR" altLang="ko-KR" sz="1800" dirty="0">
                <a:latin typeface="+mn-ea"/>
                <a:cs typeface="함초롬바탕" panose="02030604000101010101" pitchFamily="18" charset="-127"/>
              </a:rPr>
              <a:t>α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가 가해져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조직의 변별 구조     에 의해 특정되는 반응 </a:t>
            </a:r>
            <a:r>
              <a:rPr lang="el-GR" altLang="ko-KR" sz="1800" dirty="0">
                <a:latin typeface="+mn-ea"/>
                <a:cs typeface="함초롬바탕" panose="02030604000101010101" pitchFamily="18" charset="-127"/>
              </a:rPr>
              <a:t>β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가 나타난다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.’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기록물과 </a:t>
            </a:r>
            <a:r>
              <a:rPr lang="ko-KR" altLang="en-US" sz="1800" dirty="0" err="1">
                <a:latin typeface="+mj-ea"/>
              </a:rPr>
              <a:t>수행체</a:t>
            </a:r>
            <a:r>
              <a:rPr lang="ko-KR" altLang="en-US" sz="1800" dirty="0">
                <a:latin typeface="+mj-ea"/>
              </a:rPr>
              <a:t> </a:t>
            </a:r>
            <a:endParaRPr lang="en-US" altLang="ko-KR" sz="1800" dirty="0">
              <a:latin typeface="+mj-ea"/>
            </a:endParaRP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ko-KR" altLang="en-US" sz="1800" dirty="0" err="1">
                <a:latin typeface="+mj-ea"/>
              </a:rPr>
              <a:t>수행체</a:t>
            </a:r>
            <a:r>
              <a:rPr lang="ko-KR" altLang="en-US" sz="1800" dirty="0">
                <a:latin typeface="+mj-ea"/>
              </a:rPr>
              <a:t> </a:t>
            </a:r>
            <a:r>
              <a:rPr lang="en-US" altLang="ko-KR" sz="1800" dirty="0">
                <a:latin typeface="+mj-ea"/>
              </a:rPr>
              <a:t>: </a:t>
            </a:r>
            <a:r>
              <a:rPr lang="ko-KR" altLang="en-US" sz="1800" dirty="0">
                <a:latin typeface="+mj-ea"/>
              </a:rPr>
              <a:t>조직에 각인된 기록물의 지시를 받아 이를 수행</a:t>
            </a:r>
            <a:r>
              <a:rPr lang="en-US" altLang="ko-KR" sz="1800" dirty="0">
                <a:latin typeface="+mj-ea"/>
              </a:rPr>
              <a:t>. </a:t>
            </a:r>
            <a:r>
              <a:rPr lang="ko-KR" altLang="en-US" sz="1800" dirty="0">
                <a:latin typeface="+mj-ea"/>
              </a:rPr>
              <a:t>어떤 기록이 의미 있는가 없는가 판독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 err="1">
                <a:latin typeface="+mj-ea"/>
              </a:rPr>
              <a:t>의미있는</a:t>
            </a:r>
            <a:r>
              <a:rPr lang="ko-KR" altLang="en-US" sz="1800" dirty="0">
                <a:latin typeface="+mj-ea"/>
              </a:rPr>
              <a:t> 기록의 지시 수행</a:t>
            </a:r>
            <a:endParaRPr lang="en-US" altLang="ko-KR" sz="1800" dirty="0">
              <a:latin typeface="+mj-ea"/>
            </a:endParaRP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ko-KR" altLang="en-US" sz="1800" dirty="0" err="1">
                <a:latin typeface="+mj-ea"/>
              </a:rPr>
              <a:t>정합적</a:t>
            </a:r>
            <a:r>
              <a:rPr lang="ko-KR" altLang="en-US" sz="1800" dirty="0">
                <a:latin typeface="+mj-ea"/>
              </a:rPr>
              <a:t> </a:t>
            </a:r>
            <a:r>
              <a:rPr lang="ko-KR" altLang="en-US" sz="1800" dirty="0">
                <a:latin typeface="+mj-ea"/>
                <a:ea typeface="+mj-ea"/>
              </a:rPr>
              <a:t>관계를 통해 </a:t>
            </a:r>
            <a:r>
              <a:rPr lang="en-US" altLang="ko-KR" sz="1800" dirty="0">
                <a:latin typeface="+mj-ea"/>
                <a:ea typeface="+mj-ea"/>
              </a:rPr>
              <a:t>(</a:t>
            </a:r>
            <a:r>
              <a:rPr lang="ko-KR" altLang="en-US" sz="1800" dirty="0">
                <a:latin typeface="+mj-ea"/>
                <a:ea typeface="+mj-ea"/>
              </a:rPr>
              <a:t>인</a:t>
            </a:r>
            <a:r>
              <a:rPr lang="en-US" altLang="ko-KR" sz="1800" dirty="0">
                <a:latin typeface="+mj-ea"/>
                <a:ea typeface="+mj-ea"/>
              </a:rPr>
              <a:t>)</a:t>
            </a:r>
            <a:r>
              <a:rPr lang="ko-KR" altLang="en-US" sz="1800" dirty="0">
                <a:latin typeface="+mj-ea"/>
                <a:ea typeface="+mj-ea"/>
              </a:rPr>
              <a:t>지적 기능 수행 </a:t>
            </a:r>
            <a:r>
              <a:rPr lang="en-US" altLang="ko-KR" sz="1800" dirty="0">
                <a:latin typeface="+mj-ea"/>
                <a:ea typeface="+mj-ea"/>
              </a:rPr>
              <a:t>: </a:t>
            </a:r>
            <a:r>
              <a:rPr lang="ko-KR" altLang="en-US" sz="1800" dirty="0">
                <a:latin typeface="+mj-ea"/>
                <a:ea typeface="+mj-ea"/>
              </a:rPr>
              <a:t>기록물은 수행체에 영향을 주어 일정한 방향의 수행이 이루어지도록 함</a:t>
            </a:r>
            <a:r>
              <a:rPr lang="en-US" altLang="ko-KR" sz="1800" dirty="0">
                <a:latin typeface="+mj-ea"/>
                <a:ea typeface="+mj-ea"/>
              </a:rPr>
              <a:t>. </a:t>
            </a:r>
            <a:r>
              <a:rPr lang="ko-KR" altLang="en-US" sz="1800" dirty="0">
                <a:latin typeface="+mj-ea"/>
                <a:ea typeface="+mj-ea"/>
              </a:rPr>
              <a:t>동시에 수행체는 기록물 작동에 일정한 영향 주어 이것이 제 기능을 하게 함</a:t>
            </a:r>
            <a:endParaRPr lang="en-US" altLang="ko-KR" sz="18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  <a:ea typeface="+mj-ea"/>
              </a:rPr>
              <a:t>‘</a:t>
            </a:r>
            <a:r>
              <a:rPr lang="ko-KR" altLang="en-US" sz="1800" dirty="0">
                <a:latin typeface="+mj-ea"/>
                <a:ea typeface="+mj-ea"/>
              </a:rPr>
              <a:t>준</a:t>
            </a:r>
            <a:r>
              <a:rPr lang="en-US" altLang="ko-KR" sz="1800" dirty="0">
                <a:latin typeface="+mj-ea"/>
                <a:ea typeface="+mj-ea"/>
              </a:rPr>
              <a:t>-</a:t>
            </a:r>
            <a:r>
              <a:rPr lang="ko-KR" altLang="en-US" sz="1800" dirty="0">
                <a:latin typeface="+mj-ea"/>
                <a:ea typeface="+mj-ea"/>
              </a:rPr>
              <a:t>순환</a:t>
            </a:r>
            <a:r>
              <a:rPr lang="en-US" altLang="ko-KR" sz="1800" dirty="0">
                <a:latin typeface="+mj-ea"/>
                <a:ea typeface="+mj-ea"/>
              </a:rPr>
              <a:t>’ </a:t>
            </a:r>
            <a:r>
              <a:rPr lang="ko-KR" altLang="en-US" sz="1800" dirty="0">
                <a:latin typeface="+mj-ea"/>
                <a:ea typeface="+mj-ea"/>
              </a:rPr>
              <a:t>구조 </a:t>
            </a:r>
            <a:r>
              <a:rPr lang="en-US" altLang="ko-KR" sz="1800" dirty="0">
                <a:latin typeface="+mj-ea"/>
                <a:ea typeface="+mj-ea"/>
              </a:rPr>
              <a:t>: </a:t>
            </a:r>
            <a:r>
              <a:rPr lang="ko-KR" altLang="en-US" sz="1800" dirty="0">
                <a:latin typeface="+mj-ea"/>
                <a:ea typeface="+mj-ea"/>
              </a:rPr>
              <a:t>되먹임을 통해 부분적 수정 가능한 변증법적 순환</a:t>
            </a:r>
            <a:endParaRPr lang="en-US" altLang="ko-KR" sz="1800" dirty="0">
              <a:latin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</a:rPr>
              <a:t>앎의 </a:t>
            </a:r>
            <a:r>
              <a:rPr lang="ko-KR" altLang="en-US" sz="2000" dirty="0" err="1">
                <a:latin typeface="+mj-ea"/>
              </a:rPr>
              <a:t>주체로서의</a:t>
            </a:r>
            <a:r>
              <a:rPr lang="ko-KR" altLang="en-US" sz="2000" dirty="0">
                <a:latin typeface="+mj-ea"/>
              </a:rPr>
              <a:t> 인간 </a:t>
            </a:r>
            <a:endParaRPr lang="en-US" altLang="ko-KR" sz="20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/>
          </a:p>
        </p:txBody>
      </p:sp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앎이란</a:t>
            </a:r>
            <a:r>
              <a:rPr lang="en-US" altLang="ko-KR" dirty="0">
                <a:solidFill>
                  <a:srgbClr val="7030A0"/>
                </a:solidFill>
              </a:rPr>
              <a:t>?</a:t>
            </a:r>
            <a:endParaRPr lang="ko-KR" altLang="en-US" dirty="0">
              <a:solidFill>
                <a:srgbClr val="7030A0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61A687B-0D62-4545-8668-E30D2E848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2564904"/>
            <a:ext cx="371475" cy="390525"/>
          </a:xfrm>
          <a:prstGeom prst="rect">
            <a:avLst/>
          </a:prstGeom>
        </p:spPr>
      </p:pic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A5FFD6A-20D5-4ADA-AB49-4E7AE438C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623002"/>
              </p:ext>
            </p:extLst>
          </p:nvPr>
        </p:nvGraphicFramePr>
        <p:xfrm>
          <a:off x="3851920" y="5572080"/>
          <a:ext cx="3456384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200214576"/>
                    </a:ext>
                  </a:extLst>
                </a:gridCol>
              </a:tblGrid>
              <a:tr h="3360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의식모드 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정신 활동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64139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서술모드 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몸안에서의 정보흐름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926765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역학모드 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인간의 몸 자체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138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9913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9" y="1340768"/>
            <a:ext cx="8352929" cy="5517232"/>
          </a:xfrm>
        </p:spPr>
        <p:txBody>
          <a:bodyPr>
            <a:normAutofit/>
          </a:bodyPr>
          <a:lstStyle/>
          <a:p>
            <a:pPr fontAlgn="t">
              <a:buFont typeface="맑은 고딕" panose="020B0503020000020004" pitchFamily="50" charset="-127"/>
              <a:buChar char="■"/>
            </a:pPr>
            <a:r>
              <a:rPr lang="en-US" altLang="ko-KR" sz="2400" b="1" dirty="0">
                <a:latin typeface="+mj-ea"/>
                <a:ea typeface="+mj-ea"/>
              </a:rPr>
              <a:t>[</a:t>
            </a:r>
            <a:r>
              <a:rPr lang="ko-KR" altLang="en-US" sz="2400" b="1" dirty="0">
                <a:latin typeface="+mj-ea"/>
                <a:ea typeface="+mj-ea"/>
              </a:rPr>
              <a:t>구성요소</a:t>
            </a:r>
            <a:r>
              <a:rPr lang="en-US" altLang="ko-KR" sz="2400" b="1" dirty="0">
                <a:latin typeface="+mj-ea"/>
                <a:ea typeface="+mj-ea"/>
              </a:rPr>
              <a:t>1] </a:t>
            </a:r>
            <a:r>
              <a:rPr lang="ko-KR" altLang="en-US" sz="2400" b="1" dirty="0">
                <a:latin typeface="+mj-ea"/>
                <a:ea typeface="+mj-ea"/>
              </a:rPr>
              <a:t>동역학</a:t>
            </a:r>
            <a:r>
              <a:rPr lang="en-US" altLang="ko-KR" sz="2400" b="1" dirty="0">
                <a:latin typeface="+mj-ea"/>
                <a:ea typeface="+mj-ea"/>
              </a:rPr>
              <a:t>(Dynamics) </a:t>
            </a:r>
            <a:r>
              <a:rPr lang="ko-KR" altLang="en-US" sz="2400" b="1" dirty="0">
                <a:latin typeface="+mj-ea"/>
                <a:ea typeface="+mj-ea"/>
              </a:rPr>
              <a:t>이론</a:t>
            </a:r>
            <a:r>
              <a:rPr lang="en-US" altLang="ko-KR" sz="2400" b="1" dirty="0">
                <a:latin typeface="+mj-ea"/>
                <a:ea typeface="+mj-ea"/>
              </a:rPr>
              <a:t>(</a:t>
            </a:r>
            <a:r>
              <a:rPr lang="ko-KR" altLang="en-US" sz="2400" b="1" dirty="0">
                <a:latin typeface="+mj-ea"/>
                <a:ea typeface="+mj-ea"/>
              </a:rPr>
              <a:t>표상</a:t>
            </a:r>
            <a:r>
              <a:rPr lang="en-US" altLang="ko-KR" sz="2400" b="1" dirty="0">
                <a:latin typeface="+mj-ea"/>
                <a:ea typeface="+mj-ea"/>
              </a:rPr>
              <a:t>)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대상의 </a:t>
            </a:r>
            <a:r>
              <a:rPr lang="en-US" altLang="ko-KR" sz="2000" dirty="0">
                <a:latin typeface="+mj-ea"/>
                <a:ea typeface="+mj-ea"/>
              </a:rPr>
              <a:t>(</a:t>
            </a:r>
            <a:r>
              <a:rPr lang="ko-KR" altLang="en-US" sz="2000" dirty="0">
                <a:latin typeface="+mj-ea"/>
                <a:ea typeface="+mj-ea"/>
              </a:rPr>
              <a:t>자연</a:t>
            </a:r>
            <a:r>
              <a:rPr lang="en-US" altLang="ko-KR" sz="2000" dirty="0">
                <a:latin typeface="+mj-ea"/>
                <a:ea typeface="+mj-ea"/>
              </a:rPr>
              <a:t>)</a:t>
            </a:r>
            <a:r>
              <a:rPr lang="ko-KR" altLang="en-US" sz="2000" dirty="0">
                <a:latin typeface="+mj-ea"/>
                <a:ea typeface="+mj-ea"/>
              </a:rPr>
              <a:t>법칙적 행동</a:t>
            </a:r>
            <a:r>
              <a:rPr lang="en-US" altLang="ko-KR" sz="2000" dirty="0">
                <a:latin typeface="+mj-ea"/>
                <a:ea typeface="+mj-ea"/>
              </a:rPr>
              <a:t>(</a:t>
            </a:r>
            <a:r>
              <a:rPr lang="ko-KR" altLang="en-US" sz="2000" dirty="0">
                <a:latin typeface="+mj-ea"/>
                <a:ea typeface="+mj-ea"/>
              </a:rPr>
              <a:t>일차질서</a:t>
            </a:r>
            <a:r>
              <a:rPr lang="en-US" altLang="ko-KR" sz="2000" dirty="0">
                <a:latin typeface="+mj-ea"/>
                <a:ea typeface="+mj-ea"/>
              </a:rPr>
              <a:t>)</a:t>
            </a:r>
            <a:r>
              <a:rPr lang="ko-KR" altLang="en-US" sz="2000" dirty="0">
                <a:latin typeface="+mj-ea"/>
                <a:ea typeface="+mj-ea"/>
              </a:rPr>
              <a:t>을</a:t>
            </a:r>
            <a:r>
              <a:rPr lang="en-US" altLang="ko-KR" sz="2000" dirty="0">
                <a:latin typeface="+mj-ea"/>
                <a:ea typeface="+mj-ea"/>
              </a:rPr>
              <a:t> </a:t>
            </a:r>
            <a:r>
              <a:rPr lang="ko-KR" altLang="en-US" sz="2000" dirty="0">
                <a:latin typeface="+mj-ea"/>
                <a:ea typeface="+mj-ea"/>
              </a:rPr>
              <a:t>서술하기 위한 </a:t>
            </a:r>
            <a:r>
              <a:rPr lang="en-US" altLang="ko-KR" sz="2000" dirty="0">
                <a:latin typeface="+mj-ea"/>
                <a:ea typeface="+mj-ea"/>
              </a:rPr>
              <a:t>(</a:t>
            </a:r>
            <a:r>
              <a:rPr lang="ko-KR" altLang="en-US" sz="2000" dirty="0">
                <a:latin typeface="+mj-ea"/>
                <a:ea typeface="+mj-ea"/>
              </a:rPr>
              <a:t>형식</a:t>
            </a:r>
            <a:r>
              <a:rPr lang="en-US" altLang="ko-KR" sz="2000" dirty="0">
                <a:latin typeface="+mj-ea"/>
                <a:ea typeface="+mj-ea"/>
              </a:rPr>
              <a:t>)</a:t>
            </a:r>
            <a:r>
              <a:rPr lang="ko-KR" altLang="en-US" sz="2000" dirty="0">
                <a:latin typeface="+mj-ea"/>
                <a:ea typeface="+mj-ea"/>
              </a:rPr>
              <a:t>이론체계</a:t>
            </a:r>
            <a:endParaRPr lang="en-US" altLang="ko-KR" sz="20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대상의 속성</a:t>
            </a:r>
            <a:r>
              <a:rPr lang="ko-KR" altLang="en-US" sz="1800" dirty="0">
                <a:latin typeface="+mj-ea"/>
              </a:rPr>
              <a:t>에 대한 수학적 규정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표상</a:t>
            </a:r>
            <a:r>
              <a:rPr lang="en-US" altLang="ko-KR" sz="1800" dirty="0">
                <a:latin typeface="+mj-ea"/>
              </a:rPr>
              <a:t>)</a:t>
            </a:r>
            <a:r>
              <a:rPr lang="ko-KR" altLang="en-US" sz="1800" dirty="0">
                <a:latin typeface="+mj-ea"/>
              </a:rPr>
              <a:t> </a:t>
            </a:r>
            <a:r>
              <a:rPr lang="en-US" altLang="ko-KR" sz="1800" dirty="0">
                <a:latin typeface="+mj-ea"/>
              </a:rPr>
              <a:t>: </a:t>
            </a:r>
            <a:r>
              <a:rPr lang="ko-KR" altLang="en-US" sz="1800" dirty="0">
                <a:latin typeface="+mj-ea"/>
              </a:rPr>
              <a:t>특성함수</a:t>
            </a:r>
            <a:endParaRPr lang="en-US" altLang="ko-KR" sz="18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대상의 상태에 대한 수학적 규정 </a:t>
            </a:r>
            <a:r>
              <a:rPr lang="en-US" altLang="ko-KR" sz="1800" dirty="0">
                <a:latin typeface="+mj-ea"/>
                <a:ea typeface="+mj-ea"/>
              </a:rPr>
              <a:t>: </a:t>
            </a:r>
            <a:r>
              <a:rPr lang="ko-KR" altLang="en-US" sz="1800" dirty="0">
                <a:latin typeface="+mj-ea"/>
                <a:ea typeface="+mj-ea"/>
              </a:rPr>
              <a:t>상태</a:t>
            </a:r>
            <a:r>
              <a:rPr lang="en-US" altLang="ko-KR" sz="1800" dirty="0">
                <a:latin typeface="+mj-ea"/>
                <a:ea typeface="+mj-ea"/>
              </a:rPr>
              <a:t>(</a:t>
            </a:r>
            <a:r>
              <a:rPr lang="ko-KR" altLang="en-US" sz="1800" dirty="0">
                <a:latin typeface="+mj-ea"/>
                <a:ea typeface="+mj-ea"/>
              </a:rPr>
              <a:t>혹은 상태함수</a:t>
            </a:r>
            <a:r>
              <a:rPr lang="en-US" altLang="ko-KR" sz="1800" dirty="0">
                <a:latin typeface="+mj-ea"/>
                <a:ea typeface="+mj-ea"/>
              </a:rPr>
              <a:t>)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시간에 따른 대상의 상태 변화 </a:t>
            </a:r>
            <a:r>
              <a:rPr lang="en-US" altLang="ko-KR" sz="1800" dirty="0">
                <a:latin typeface="+mj-ea"/>
                <a:ea typeface="+mj-ea"/>
              </a:rPr>
              <a:t>: </a:t>
            </a:r>
            <a:r>
              <a:rPr lang="ko-KR" altLang="en-US" sz="1800" dirty="0">
                <a:latin typeface="+mj-ea"/>
                <a:ea typeface="+mj-ea"/>
              </a:rPr>
              <a:t>동역학 방정식</a:t>
            </a:r>
            <a:r>
              <a:rPr lang="en-US" altLang="ko-KR" sz="1800" dirty="0">
                <a:latin typeface="+mj-ea"/>
                <a:ea typeface="+mj-ea"/>
              </a:rPr>
              <a:t>(</a:t>
            </a:r>
            <a:r>
              <a:rPr lang="ko-KR" altLang="en-US" sz="1800" dirty="0">
                <a:latin typeface="+mj-ea"/>
                <a:ea typeface="+mj-ea"/>
              </a:rPr>
              <a:t>운동 방정식</a:t>
            </a:r>
            <a:r>
              <a:rPr lang="en-US" altLang="ko-KR" sz="1800" dirty="0">
                <a:latin typeface="+mj-ea"/>
                <a:ea typeface="+mj-ea"/>
              </a:rPr>
              <a:t>)</a:t>
            </a:r>
            <a:r>
              <a:rPr lang="ko-KR" altLang="en-US" sz="1800" dirty="0">
                <a:latin typeface="+mj-ea"/>
              </a:rPr>
              <a:t> </a:t>
            </a:r>
            <a:endParaRPr lang="en-US" altLang="ko-KR" sz="1800" dirty="0">
              <a:latin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</a:rPr>
              <a:t>동역학 이론들</a:t>
            </a:r>
            <a:endParaRPr lang="en-US" altLang="ko-KR" sz="8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小 패러다임적 구분 </a:t>
            </a:r>
            <a:r>
              <a:rPr lang="en-US" altLang="ko-KR" sz="1800" dirty="0">
                <a:latin typeface="+mj-ea"/>
              </a:rPr>
              <a:t>: </a:t>
            </a:r>
            <a:r>
              <a:rPr lang="ko-KR" altLang="en-US" sz="1800" dirty="0">
                <a:latin typeface="+mj-ea"/>
              </a:rPr>
              <a:t>고전역학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>
                <a:latin typeface="+mj-ea"/>
              </a:rPr>
              <a:t>상대성 이론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>
                <a:latin typeface="+mj-ea"/>
              </a:rPr>
              <a:t>양자역학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우주와 물질에 관한 기본적인 일차 질서 규명</a:t>
            </a:r>
            <a:endParaRPr lang="en-US" altLang="ko-KR" sz="20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/>
          </a:p>
        </p:txBody>
      </p:sp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동역학적 앎의 구조</a:t>
            </a:r>
          </a:p>
        </p:txBody>
      </p:sp>
    </p:spTree>
    <p:extLst>
      <p:ext uri="{BB962C8B-B14F-4D97-AF65-F5344CB8AC3E}">
        <p14:creationId xmlns:p14="http://schemas.microsoft.com/office/powerpoint/2010/main" val="793890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9" y="1340768"/>
            <a:ext cx="8352929" cy="5517232"/>
          </a:xfrm>
        </p:spPr>
        <p:txBody>
          <a:bodyPr>
            <a:normAutofit/>
          </a:bodyPr>
          <a:lstStyle/>
          <a:p>
            <a:pPr fontAlgn="t">
              <a:buFont typeface="맑은 고딕" panose="020B0503020000020004" pitchFamily="50" charset="-127"/>
              <a:buChar char="■"/>
            </a:pPr>
            <a:r>
              <a:rPr lang="en-US" altLang="ko-KR" sz="2400" b="1" dirty="0">
                <a:latin typeface="+mj-ea"/>
                <a:ea typeface="+mj-ea"/>
              </a:rPr>
              <a:t>[</a:t>
            </a:r>
            <a:r>
              <a:rPr lang="ko-KR" altLang="en-US" sz="2400" b="1" dirty="0">
                <a:latin typeface="+mj-ea"/>
                <a:ea typeface="+mj-ea"/>
              </a:rPr>
              <a:t>구성요소</a:t>
            </a:r>
            <a:r>
              <a:rPr lang="en-US" altLang="ko-KR" sz="2400" b="1" dirty="0">
                <a:latin typeface="+mj-ea"/>
                <a:ea typeface="+mj-ea"/>
              </a:rPr>
              <a:t>2] </a:t>
            </a:r>
            <a:r>
              <a:rPr lang="ko-KR" altLang="en-US" sz="2400" b="1" dirty="0">
                <a:latin typeface="+mj-ea"/>
                <a:ea typeface="+mj-ea"/>
              </a:rPr>
              <a:t>존재론</a:t>
            </a:r>
            <a:r>
              <a:rPr lang="en-US" altLang="ko-KR" sz="2400" b="1" dirty="0">
                <a:latin typeface="+mj-ea"/>
                <a:ea typeface="+mj-ea"/>
              </a:rPr>
              <a:t>(Ontology)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명시적인 지식 구성의 바탕이 되는</a:t>
            </a:r>
            <a:r>
              <a:rPr lang="en-US" altLang="ko-KR" sz="2000" dirty="0">
                <a:latin typeface="+mj-ea"/>
                <a:ea typeface="+mj-ea"/>
              </a:rPr>
              <a:t>, </a:t>
            </a:r>
            <a:r>
              <a:rPr lang="ko-KR" altLang="en-US" sz="2000" dirty="0">
                <a:latin typeface="+mj-ea"/>
                <a:ea typeface="+mj-ea"/>
              </a:rPr>
              <a:t>세계의 구조와 구성 요소에 대한 사유 체계</a:t>
            </a:r>
            <a:endParaRPr lang="en-US" altLang="ko-KR" sz="20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동역학 진술들을 의미 있게 만드는 존재 세계에 관한 </a:t>
            </a:r>
            <a:r>
              <a:rPr lang="ko-KR" altLang="en-US" sz="2000" dirty="0" err="1">
                <a:latin typeface="+mj-ea"/>
                <a:ea typeface="+mj-ea"/>
              </a:rPr>
              <a:t>개념틀</a:t>
            </a:r>
            <a:endParaRPr lang="en-US" altLang="ko-KR" sz="20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상태</a:t>
            </a:r>
            <a:r>
              <a:rPr lang="en-US" altLang="ko-KR" sz="1800" dirty="0">
                <a:latin typeface="+mj-ea"/>
              </a:rPr>
              <a:t>] </a:t>
            </a:r>
            <a:r>
              <a:rPr lang="ko-KR" altLang="en-US" sz="1800" dirty="0">
                <a:latin typeface="+mj-ea"/>
              </a:rPr>
              <a:t>대상의 “</a:t>
            </a:r>
            <a:r>
              <a:rPr lang="ko-KR" altLang="en-US" sz="1800" dirty="0" err="1">
                <a:latin typeface="+mj-ea"/>
              </a:rPr>
              <a:t>상태”를</a:t>
            </a:r>
            <a:r>
              <a:rPr lang="ko-KR" altLang="en-US" sz="1800" dirty="0">
                <a:latin typeface="+mj-ea"/>
              </a:rPr>
              <a:t> 의미 있게 규정하는 개념 체계</a:t>
            </a:r>
            <a:endParaRPr lang="en-US" altLang="ko-KR" sz="1800" dirty="0">
              <a:latin typeface="+mj-ea"/>
            </a:endParaRPr>
          </a:p>
          <a:p>
            <a:pPr lvl="3" fontAlgn="base">
              <a:buClr>
                <a:srgbClr val="4BACC6"/>
              </a:buClr>
              <a:buFont typeface="Wingdings" panose="05000000000000000000" pitchFamily="2" charset="2"/>
              <a:buChar char="ü"/>
            </a:pPr>
            <a:r>
              <a:rPr lang="ko-KR" altLang="en-US" sz="1800" dirty="0">
                <a:solidFill>
                  <a:prstClr val="black"/>
                </a:solidFill>
              </a:rPr>
              <a:t>상태는 대상에 속하는 속성이라는 의미에서 존재적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공간</a:t>
            </a:r>
            <a:r>
              <a:rPr lang="en-US" altLang="ko-KR" sz="1800" dirty="0">
                <a:latin typeface="+mj-ea"/>
              </a:rPr>
              <a:t>] </a:t>
            </a:r>
            <a:r>
              <a:rPr lang="ko-KR" altLang="en-US" sz="1800" dirty="0">
                <a:latin typeface="+mj-ea"/>
              </a:rPr>
              <a:t>대상의 상태를 기술하는 공간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대상이 존재하는 공간</a:t>
            </a:r>
            <a:r>
              <a:rPr lang="en-US" altLang="ko-KR" sz="1800" dirty="0">
                <a:latin typeface="+mj-ea"/>
              </a:rPr>
              <a:t>)</a:t>
            </a:r>
            <a:r>
              <a:rPr lang="ko-KR" altLang="en-US" sz="1800" dirty="0">
                <a:latin typeface="+mj-ea"/>
              </a:rPr>
              <a:t>의 구조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  <a:ea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r>
              <a:rPr lang="en-US" altLang="ko-KR" sz="2400" b="1" dirty="0">
                <a:latin typeface="+mj-ea"/>
                <a:ea typeface="+mj-ea"/>
              </a:rPr>
              <a:t>[</a:t>
            </a:r>
            <a:r>
              <a:rPr lang="ko-KR" altLang="en-US" sz="2400" b="1" dirty="0">
                <a:latin typeface="+mj-ea"/>
                <a:ea typeface="+mj-ea"/>
              </a:rPr>
              <a:t>구성요소</a:t>
            </a:r>
            <a:r>
              <a:rPr lang="en-US" altLang="ko-KR" sz="2400" b="1" dirty="0">
                <a:latin typeface="+mj-ea"/>
                <a:ea typeface="+mj-ea"/>
              </a:rPr>
              <a:t>3] </a:t>
            </a:r>
            <a:r>
              <a:rPr lang="ko-KR" altLang="en-US" sz="2400" b="1" dirty="0">
                <a:latin typeface="+mj-ea"/>
                <a:ea typeface="+mj-ea"/>
              </a:rPr>
              <a:t>존재와 표상의 연결</a:t>
            </a:r>
            <a:r>
              <a:rPr lang="en-US" altLang="ko-KR" sz="2400" b="1" dirty="0">
                <a:latin typeface="+mj-ea"/>
                <a:ea typeface="+mj-ea"/>
              </a:rPr>
              <a:t>(</a:t>
            </a:r>
            <a:r>
              <a:rPr lang="ko-KR" altLang="en-US" sz="2400" b="1" dirty="0">
                <a:latin typeface="+mj-ea"/>
                <a:ea typeface="+mj-ea"/>
              </a:rPr>
              <a:t>인식론적 요구사항</a:t>
            </a:r>
            <a:r>
              <a:rPr lang="en-US" altLang="ko-KR" sz="2400" b="1" dirty="0">
                <a:latin typeface="+mj-ea"/>
                <a:ea typeface="+mj-ea"/>
              </a:rPr>
              <a:t>)</a:t>
            </a:r>
            <a:endParaRPr lang="en-US" altLang="ko-KR" sz="800" b="1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en-US" altLang="ko-KR" sz="2000" dirty="0">
                <a:latin typeface="+mj-ea"/>
                <a:ea typeface="+mj-ea"/>
              </a:rPr>
              <a:t>[</a:t>
            </a:r>
            <a:r>
              <a:rPr lang="ko-KR" altLang="en-US" sz="2000" dirty="0">
                <a:latin typeface="+mj-ea"/>
                <a:ea typeface="+mj-ea"/>
              </a:rPr>
              <a:t>상태 인지과정</a:t>
            </a:r>
            <a:r>
              <a:rPr lang="en-US" altLang="ko-KR" sz="2000" dirty="0">
                <a:latin typeface="+mj-ea"/>
                <a:ea typeface="+mj-ea"/>
              </a:rPr>
              <a:t>] </a:t>
            </a:r>
            <a:endParaRPr lang="en-US" altLang="ko-KR" sz="20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solidFill>
                  <a:prstClr val="black"/>
                </a:solidFill>
              </a:rPr>
              <a:t>인식주체에 의해 대상의 상태가 인지되는 과정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대상의 상태에 관한 정보가 인식주체에 도달하려면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>
                <a:latin typeface="+mj-ea"/>
              </a:rPr>
              <a:t>인지가능한 신호와 그 전달 과정 중요 </a:t>
            </a:r>
            <a:r>
              <a:rPr lang="en-US" altLang="ko-KR" sz="1800" dirty="0">
                <a:latin typeface="+mj-ea"/>
              </a:rPr>
              <a:t>: </a:t>
            </a:r>
            <a:r>
              <a:rPr lang="ko-KR" altLang="en-US" sz="1800" dirty="0" err="1">
                <a:latin typeface="+mj-ea"/>
              </a:rPr>
              <a:t>변별자</a:t>
            </a:r>
            <a:r>
              <a:rPr lang="ko-KR" altLang="en-US" sz="1800" dirty="0">
                <a:latin typeface="+mj-ea"/>
              </a:rPr>
              <a:t> 개념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>
                <a:latin typeface="+mj-ea"/>
              </a:rPr>
              <a:t>사건 개념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사건을 통한 세계에 관한 인지적 해석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ko-KR" altLang="en-US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ko-KR" altLang="en-US" sz="20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endParaRPr lang="en-US" altLang="ko-KR" sz="20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/>
          </a:p>
        </p:txBody>
      </p:sp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동역학적 앎의 구조</a:t>
            </a:r>
          </a:p>
        </p:txBody>
      </p:sp>
    </p:spTree>
    <p:extLst>
      <p:ext uri="{BB962C8B-B14F-4D97-AF65-F5344CB8AC3E}">
        <p14:creationId xmlns:p14="http://schemas.microsoft.com/office/powerpoint/2010/main" val="2005430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9" y="1340768"/>
            <a:ext cx="8352929" cy="5688632"/>
          </a:xfrm>
        </p:spPr>
        <p:txBody>
          <a:bodyPr>
            <a:normAutofit/>
          </a:bodyPr>
          <a:lstStyle/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동역학의 </a:t>
            </a:r>
            <a:r>
              <a:rPr lang="en-US" altLang="ko-KR" sz="2400" b="1" dirty="0">
                <a:latin typeface="+mj-ea"/>
                <a:ea typeface="+mj-ea"/>
              </a:rPr>
              <a:t>‘</a:t>
            </a:r>
            <a:r>
              <a:rPr lang="ko-KR" altLang="en-US" sz="2400" b="1" dirty="0">
                <a:latin typeface="+mj-ea"/>
                <a:ea typeface="+mj-ea"/>
              </a:rPr>
              <a:t>상태</a:t>
            </a:r>
            <a:r>
              <a:rPr lang="en-US" altLang="ko-KR" sz="2400" b="1" dirty="0">
                <a:latin typeface="+mj-ea"/>
                <a:ea typeface="+mj-ea"/>
              </a:rPr>
              <a:t>’</a:t>
            </a:r>
            <a:endParaRPr lang="ko-KR" altLang="en-US" sz="2400" b="1" dirty="0">
              <a:latin typeface="+mj-ea"/>
              <a:ea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</a:rPr>
              <a:t>고전역학의 상태</a:t>
            </a:r>
            <a:endParaRPr lang="en-US" altLang="ko-KR" sz="20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표상</a:t>
            </a:r>
            <a:r>
              <a:rPr lang="en-US" altLang="ko-KR" sz="1800" dirty="0">
                <a:latin typeface="+mj-ea"/>
              </a:rPr>
              <a:t>] </a:t>
            </a:r>
            <a:r>
              <a:rPr lang="ko-KR" altLang="en-US" sz="1800" dirty="0">
                <a:latin typeface="+mj-ea"/>
              </a:rPr>
              <a:t>‘대상이 어디서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특정위치</a:t>
            </a:r>
            <a:r>
              <a:rPr lang="en-US" altLang="ko-KR" sz="1800" dirty="0">
                <a:latin typeface="+mj-ea"/>
              </a:rPr>
              <a:t>) </a:t>
            </a:r>
            <a:r>
              <a:rPr lang="ko-KR" altLang="en-US" sz="1800" dirty="0">
                <a:latin typeface="+mj-ea"/>
              </a:rPr>
              <a:t>어떻게 움직이고 있다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특정속도</a:t>
            </a:r>
            <a:r>
              <a:rPr lang="en-US" altLang="ko-KR" sz="1800" dirty="0">
                <a:latin typeface="+mj-ea"/>
              </a:rPr>
              <a:t>)’</a:t>
            </a: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en-US" altLang="ko-KR" sz="1400" dirty="0">
                <a:latin typeface="+mj-ea"/>
              </a:rPr>
              <a:t>                    </a:t>
            </a:r>
          </a:p>
          <a:p>
            <a:pPr marL="1371600" lvl="3" indent="0" fontAlgn="base">
              <a:buNone/>
            </a:pPr>
            <a:endParaRPr lang="en-US" altLang="ko-KR" sz="14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인식적 의미</a:t>
            </a:r>
            <a:r>
              <a:rPr lang="en-US" altLang="ko-KR" sz="1800" dirty="0">
                <a:latin typeface="+mj-ea"/>
              </a:rPr>
              <a:t>] </a:t>
            </a:r>
            <a:r>
              <a:rPr lang="ko-KR" altLang="en-US" sz="1800" dirty="0">
                <a:latin typeface="+mj-ea"/>
              </a:rPr>
              <a:t>‘대상이 </a:t>
            </a:r>
            <a:r>
              <a:rPr lang="en-US" altLang="ko-KR" sz="1800" dirty="0">
                <a:latin typeface="+mj-ea"/>
              </a:rPr>
              <a:t>x-</a:t>
            </a:r>
            <a:r>
              <a:rPr lang="ko-KR" altLang="en-US" sz="1800" dirty="0">
                <a:latin typeface="+mj-ea"/>
              </a:rPr>
              <a:t>위치에 있다’ </a:t>
            </a:r>
            <a:r>
              <a:rPr lang="en-US" altLang="ko-KR" sz="1800" dirty="0">
                <a:latin typeface="+mj-ea"/>
              </a:rPr>
              <a:t>: </a:t>
            </a:r>
            <a:r>
              <a:rPr lang="ko-KR" altLang="en-US" sz="1800" dirty="0">
                <a:latin typeface="+mj-ea"/>
              </a:rPr>
              <a:t>위치 탐색 변별체를 </a:t>
            </a:r>
            <a:r>
              <a:rPr lang="en-US" altLang="ko-KR" sz="1800" dirty="0">
                <a:latin typeface="+mj-ea"/>
              </a:rPr>
              <a:t>x-</a:t>
            </a:r>
            <a:r>
              <a:rPr lang="ko-KR" altLang="en-US" sz="1800" dirty="0">
                <a:latin typeface="+mj-ea"/>
              </a:rPr>
              <a:t>위치에 놓았을 때 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대상이</a:t>
            </a:r>
            <a:r>
              <a:rPr lang="en-US" altLang="ko-KR" sz="1800" dirty="0">
                <a:latin typeface="+mj-ea"/>
              </a:rPr>
              <a:t>) </a:t>
            </a:r>
            <a:r>
              <a:rPr lang="ko-KR" altLang="en-US" sz="1800" dirty="0">
                <a:latin typeface="+mj-ea"/>
              </a:rPr>
              <a:t>변별체에 어떤 흔적을 남기는 사건이 발생한다면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>
                <a:latin typeface="+mj-ea"/>
              </a:rPr>
              <a:t>변별체가 있는 </a:t>
            </a:r>
            <a:r>
              <a:rPr lang="en-US" altLang="ko-KR" sz="1800" dirty="0">
                <a:latin typeface="+mj-ea"/>
              </a:rPr>
              <a:t>x-</a:t>
            </a:r>
            <a:r>
              <a:rPr lang="ko-KR" altLang="en-US" sz="1800" dirty="0">
                <a:latin typeface="+mj-ea"/>
              </a:rPr>
              <a:t>위치에 대상이 있다는 의미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존재론적 의미</a:t>
            </a:r>
            <a:r>
              <a:rPr lang="en-US" altLang="ko-KR" sz="1800" dirty="0">
                <a:latin typeface="+mj-ea"/>
              </a:rPr>
              <a:t>] </a:t>
            </a: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ko-KR" altLang="en-US" sz="1800" dirty="0">
                <a:latin typeface="+mj-ea"/>
              </a:rPr>
              <a:t>대상이 특정 위치 점유</a:t>
            </a:r>
            <a:r>
              <a:rPr lang="en-US" altLang="ko-KR" sz="1800" dirty="0">
                <a:latin typeface="+mj-ea"/>
              </a:rPr>
              <a:t>, </a:t>
            </a:r>
            <a:r>
              <a:rPr lang="ko-KR" altLang="en-US" sz="1800" dirty="0">
                <a:latin typeface="+mj-ea"/>
              </a:rPr>
              <a:t>운동량 가짐</a:t>
            </a:r>
            <a:r>
              <a:rPr lang="en-US" altLang="ko-KR" sz="1800" dirty="0">
                <a:latin typeface="+mj-ea"/>
              </a:rPr>
              <a:t>(possession) (</a:t>
            </a:r>
            <a:r>
              <a:rPr lang="ko-KR" altLang="en-US" sz="1800" dirty="0">
                <a:latin typeface="+mj-ea"/>
              </a:rPr>
              <a:t>우리의 일상 경험과 일맥상통</a:t>
            </a:r>
            <a:r>
              <a:rPr lang="en-US" altLang="ko-KR" sz="1800" dirty="0">
                <a:latin typeface="+mj-ea"/>
              </a:rPr>
              <a:t>)</a:t>
            </a: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ko-KR" altLang="en-US" sz="1800" dirty="0">
                <a:latin typeface="+mj-ea"/>
              </a:rPr>
              <a:t>변별체에 ‘사건 야기 </a:t>
            </a:r>
            <a:r>
              <a:rPr lang="ko-KR" altLang="en-US" sz="1800" dirty="0" err="1">
                <a:latin typeface="+mj-ea"/>
              </a:rPr>
              <a:t>성향’으로서</a:t>
            </a:r>
            <a:r>
              <a:rPr lang="ko-KR" altLang="en-US" sz="1800" dirty="0">
                <a:latin typeface="+mj-ea"/>
              </a:rPr>
              <a:t> 상태 개념 </a:t>
            </a:r>
          </a:p>
          <a:p>
            <a:pPr marL="1371600" lvl="3" indent="0" fontAlgn="base">
              <a:buNone/>
            </a:pPr>
            <a:r>
              <a:rPr lang="en-US" altLang="ko-KR" sz="1800" dirty="0">
                <a:latin typeface="+mj-ea"/>
              </a:rPr>
              <a:t>   </a:t>
            </a:r>
            <a:r>
              <a:rPr lang="ko-KR" altLang="en-US" sz="1800" dirty="0">
                <a:latin typeface="+mj-ea"/>
              </a:rPr>
              <a:t> 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점유</a:t>
            </a:r>
            <a:r>
              <a:rPr lang="en-US" altLang="ko-KR" sz="1800" dirty="0">
                <a:latin typeface="+mj-ea"/>
              </a:rPr>
              <a:t>)        (│</a:t>
            </a:r>
            <a:r>
              <a:rPr lang="ko-KR" altLang="en-US" sz="1800" dirty="0">
                <a:latin typeface="+mj-ea"/>
              </a:rPr>
              <a:t>성향│</a:t>
            </a:r>
            <a:r>
              <a:rPr lang="en-US" altLang="ko-KR" sz="1800" dirty="0">
                <a:latin typeface="+mj-ea"/>
              </a:rPr>
              <a:t>=1)  : </a:t>
            </a:r>
            <a:r>
              <a:rPr lang="ko-KR" altLang="en-US" sz="1800" dirty="0">
                <a:latin typeface="+mj-ea"/>
              </a:rPr>
              <a:t>제한적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en-US" altLang="ko-KR" sz="1800" dirty="0">
              <a:latin typeface="+mj-ea"/>
            </a:endParaRPr>
          </a:p>
          <a:p>
            <a:pPr lvl="3" fontAlgn="base">
              <a:buFont typeface="Wingdings" panose="05000000000000000000" pitchFamily="2" charset="2"/>
              <a:buChar char="§"/>
            </a:pPr>
            <a:endParaRPr lang="en-US" altLang="ko-KR" sz="4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</a:endParaRPr>
          </a:p>
        </p:txBody>
      </p:sp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동역학의 자연철학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A714833-9535-4340-A669-98E19B3B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333" y="2653007"/>
            <a:ext cx="1127858" cy="32761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9E5B38E4-6211-4F88-8536-DAD50695B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317" y="2556564"/>
            <a:ext cx="2280102" cy="57606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D2A3A56-88EF-4508-862B-298ADB688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504" y="2653007"/>
            <a:ext cx="885825" cy="313024"/>
          </a:xfrm>
          <a:prstGeom prst="rect">
            <a:avLst/>
          </a:prstGeom>
        </p:spPr>
      </p:pic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C42DBECE-3C54-4EEC-8DB9-990BFB84070F}"/>
              </a:ext>
            </a:extLst>
          </p:cNvPr>
          <p:cNvSpPr/>
          <p:nvPr/>
        </p:nvSpPr>
        <p:spPr>
          <a:xfrm>
            <a:off x="4235317" y="2724088"/>
            <a:ext cx="466920" cy="241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왼쪽/오른쪽 10">
            <a:extLst>
              <a:ext uri="{FF2B5EF4-FFF2-40B4-BE49-F238E27FC236}">
                <a16:creationId xmlns:a16="http://schemas.microsoft.com/office/drawing/2014/main" id="{3BF2CAFC-0027-47B9-9046-42266223FD7D}"/>
              </a:ext>
            </a:extLst>
          </p:cNvPr>
          <p:cNvSpPr/>
          <p:nvPr/>
        </p:nvSpPr>
        <p:spPr>
          <a:xfrm>
            <a:off x="2745860" y="5324619"/>
            <a:ext cx="432048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962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9" y="1340768"/>
            <a:ext cx="8352929" cy="5688632"/>
          </a:xfrm>
        </p:spPr>
        <p:txBody>
          <a:bodyPr>
            <a:normAutofit/>
          </a:bodyPr>
          <a:lstStyle/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동역학의 </a:t>
            </a:r>
            <a:r>
              <a:rPr lang="en-US" altLang="ko-KR" sz="2400" b="1" dirty="0">
                <a:latin typeface="+mj-ea"/>
                <a:ea typeface="+mj-ea"/>
              </a:rPr>
              <a:t>‘</a:t>
            </a:r>
            <a:r>
              <a:rPr lang="ko-KR" altLang="en-US" sz="2400" b="1" dirty="0">
                <a:latin typeface="+mj-ea"/>
                <a:ea typeface="+mj-ea"/>
              </a:rPr>
              <a:t>상태</a:t>
            </a:r>
            <a:r>
              <a:rPr lang="en-US" altLang="ko-KR" sz="2400" b="1" dirty="0">
                <a:latin typeface="+mj-ea"/>
                <a:ea typeface="+mj-ea"/>
              </a:rPr>
              <a:t>’</a:t>
            </a:r>
            <a:endParaRPr lang="ko-KR" altLang="en-US" sz="2400" b="1" dirty="0">
              <a:latin typeface="+mj-ea"/>
              <a:ea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</a:rPr>
              <a:t>양자역학의 상태</a:t>
            </a:r>
            <a:endParaRPr lang="en-US" altLang="ko-KR" sz="20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표상</a:t>
            </a:r>
            <a:r>
              <a:rPr lang="en-US" altLang="ko-KR" sz="1800" dirty="0">
                <a:latin typeface="+mj-ea"/>
              </a:rPr>
              <a:t>] ‘</a:t>
            </a:r>
            <a:r>
              <a:rPr lang="ko-KR" altLang="en-US" sz="1800" dirty="0">
                <a:latin typeface="+mj-ea"/>
              </a:rPr>
              <a:t>대상이         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상태에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>
                <a:latin typeface="+mj-ea"/>
              </a:rPr>
              <a:t>있다</a:t>
            </a:r>
            <a:r>
              <a:rPr lang="en-US" altLang="ko-KR" sz="1800" dirty="0">
                <a:latin typeface="+mj-ea"/>
              </a:rPr>
              <a:t>’ </a:t>
            </a:r>
            <a:endParaRPr lang="ko-KR" altLang="en-US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인식적 의미</a:t>
            </a:r>
            <a:r>
              <a:rPr lang="en-US" altLang="ko-KR" sz="1800" dirty="0">
                <a:latin typeface="+mj-ea"/>
              </a:rPr>
              <a:t>] </a:t>
            </a:r>
            <a:r>
              <a:rPr lang="ko-KR" altLang="en-US" sz="1800" dirty="0">
                <a:latin typeface="+mj-ea"/>
              </a:rPr>
              <a:t>시각 </a:t>
            </a:r>
            <a:r>
              <a:rPr lang="en-US" altLang="ko-KR" sz="1800" dirty="0">
                <a:latin typeface="+mj-ea"/>
              </a:rPr>
              <a:t>t</a:t>
            </a:r>
            <a:r>
              <a:rPr lang="ko-KR" altLang="en-US" sz="1800" dirty="0">
                <a:latin typeface="+mj-ea"/>
              </a:rPr>
              <a:t>에 위치 </a:t>
            </a:r>
            <a:r>
              <a:rPr lang="en-US" altLang="ko-KR" sz="1800" dirty="0">
                <a:latin typeface="+mj-ea"/>
              </a:rPr>
              <a:t>x</a:t>
            </a:r>
            <a:r>
              <a:rPr lang="ko-KR" altLang="en-US" sz="1800" dirty="0">
                <a:latin typeface="+mj-ea"/>
              </a:rPr>
              <a:t>에 변별체가 있는 경우 대상이 변별체에 흔적을 남기는 사건을 야기할 성향           를 가지고 있음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존재론적 의미</a:t>
            </a:r>
            <a:r>
              <a:rPr lang="en-US" altLang="ko-KR" sz="1800" dirty="0">
                <a:latin typeface="+mj-ea"/>
              </a:rPr>
              <a:t>] </a:t>
            </a:r>
            <a:r>
              <a:rPr lang="ko-KR" altLang="en-US" sz="1800" dirty="0">
                <a:latin typeface="+mj-ea"/>
              </a:rPr>
              <a:t>대상이 시각 </a:t>
            </a:r>
            <a:r>
              <a:rPr lang="en-US" altLang="ko-KR" sz="1800" dirty="0">
                <a:latin typeface="+mj-ea"/>
              </a:rPr>
              <a:t>t</a:t>
            </a:r>
            <a:r>
              <a:rPr lang="ko-KR" altLang="en-US" sz="1800" dirty="0">
                <a:latin typeface="+mj-ea"/>
              </a:rPr>
              <a:t>에 위치 </a:t>
            </a:r>
            <a:r>
              <a:rPr lang="en-US" altLang="ko-KR" sz="1800" dirty="0">
                <a:latin typeface="+mj-ea"/>
              </a:rPr>
              <a:t>x</a:t>
            </a:r>
            <a:r>
              <a:rPr lang="ko-KR" altLang="en-US" sz="1800" dirty="0">
                <a:latin typeface="+mj-ea"/>
              </a:rPr>
              <a:t>에서 사건을 야기할 성향 </a:t>
            </a:r>
            <a:r>
              <a:rPr lang="en-US" altLang="ko-KR" sz="1800" dirty="0">
                <a:latin typeface="+mj-ea"/>
              </a:rPr>
              <a:t>(event-arousing propensity)</a:t>
            </a:r>
            <a:r>
              <a:rPr lang="ko-KR" altLang="en-US" sz="1800" dirty="0">
                <a:latin typeface="+mj-ea"/>
              </a:rPr>
              <a:t>을 가짐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ko-KR" altLang="en-US" sz="800" dirty="0">
              <a:latin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</a:rPr>
              <a:t>동역학 상태 개념의 통합</a:t>
            </a:r>
            <a:endParaRPr lang="en-US" altLang="ko-KR" sz="20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존재론적 통합 </a:t>
            </a:r>
            <a:r>
              <a:rPr lang="en-US" altLang="ko-KR" sz="1800" dirty="0">
                <a:latin typeface="+mj-ea"/>
              </a:rPr>
              <a:t>: </a:t>
            </a:r>
            <a:r>
              <a:rPr lang="ko-KR" altLang="en-US" sz="1800" dirty="0">
                <a:latin typeface="+mj-ea"/>
              </a:rPr>
              <a:t>변별체의 ‘사건 야기 </a:t>
            </a:r>
            <a:r>
              <a:rPr lang="ko-KR" altLang="en-US" sz="1800" dirty="0" err="1">
                <a:latin typeface="+mj-ea"/>
              </a:rPr>
              <a:t>성향’으로서</a:t>
            </a:r>
            <a:r>
              <a:rPr lang="ko-KR" altLang="en-US" sz="1800" dirty="0">
                <a:latin typeface="+mj-ea"/>
              </a:rPr>
              <a:t> 상태 개념</a:t>
            </a:r>
            <a:r>
              <a:rPr lang="en-US" altLang="ko-KR" sz="1800" dirty="0">
                <a:latin typeface="+mj-ea"/>
              </a:rPr>
              <a:t>. </a:t>
            </a:r>
            <a:r>
              <a:rPr lang="ko-KR" altLang="en-US" sz="1800" dirty="0">
                <a:latin typeface="+mj-ea"/>
              </a:rPr>
              <a:t>고전역학</a:t>
            </a:r>
            <a:r>
              <a:rPr lang="en-US" altLang="ko-KR" sz="1800" dirty="0">
                <a:latin typeface="+mj-ea"/>
              </a:rPr>
              <a:t>(“</a:t>
            </a:r>
            <a:r>
              <a:rPr lang="ko-KR" altLang="en-US" sz="1800" dirty="0">
                <a:latin typeface="+mj-ea"/>
              </a:rPr>
              <a:t>점유</a:t>
            </a:r>
            <a:r>
              <a:rPr lang="en-US" altLang="ko-KR" sz="1800" dirty="0">
                <a:latin typeface="+mj-ea"/>
              </a:rPr>
              <a:t>”)(</a:t>
            </a:r>
            <a:r>
              <a:rPr lang="ko-KR" altLang="en-US" sz="1800" dirty="0">
                <a:latin typeface="+mj-ea"/>
              </a:rPr>
              <a:t>│성향│</a:t>
            </a:r>
            <a:r>
              <a:rPr lang="en-US" altLang="ko-KR" sz="1800" dirty="0">
                <a:latin typeface="+mj-ea"/>
              </a:rPr>
              <a:t>=1), </a:t>
            </a:r>
            <a:r>
              <a:rPr lang="ko-KR" altLang="en-US" sz="1800" dirty="0">
                <a:latin typeface="+mj-ea"/>
              </a:rPr>
              <a:t>양자역학</a:t>
            </a:r>
            <a:r>
              <a:rPr lang="en-US" altLang="ko-KR" sz="1800" dirty="0">
                <a:latin typeface="+mj-ea"/>
              </a:rPr>
              <a:t>(“</a:t>
            </a:r>
            <a:r>
              <a:rPr lang="ko-KR" altLang="en-US" sz="1800" dirty="0">
                <a:latin typeface="+mj-ea"/>
              </a:rPr>
              <a:t>성향</a:t>
            </a:r>
            <a:r>
              <a:rPr lang="en-US" altLang="ko-KR" sz="1800" dirty="0">
                <a:latin typeface="+mj-ea"/>
              </a:rPr>
              <a:t>”)( 0≤│</a:t>
            </a:r>
            <a:r>
              <a:rPr lang="ko-KR" altLang="en-US" sz="1800" dirty="0">
                <a:latin typeface="+mj-ea"/>
              </a:rPr>
              <a:t>성향│</a:t>
            </a:r>
            <a:r>
              <a:rPr lang="en-US" altLang="ko-KR" sz="1800" dirty="0">
                <a:latin typeface="+mj-ea"/>
              </a:rPr>
              <a:t>≤1)</a:t>
            </a:r>
            <a:r>
              <a:rPr lang="ko-KR" altLang="en-US" sz="1800" dirty="0">
                <a:latin typeface="+mj-ea"/>
              </a:rPr>
              <a:t> 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표상 일반화 </a:t>
            </a:r>
            <a:r>
              <a:rPr lang="en-US" altLang="ko-KR" sz="1800" dirty="0">
                <a:latin typeface="+mj-ea"/>
              </a:rPr>
              <a:t> </a:t>
            </a:r>
          </a:p>
          <a:p>
            <a:pPr lvl="3" fontAlgn="base">
              <a:buFont typeface="Wingdings" panose="05000000000000000000" pitchFamily="2" charset="2"/>
              <a:buChar char="§"/>
            </a:pPr>
            <a:endParaRPr lang="en-US" altLang="ko-KR" sz="4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</a:endParaRPr>
          </a:p>
        </p:txBody>
      </p:sp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동역학의 자연철학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AFBF62A-0891-4E39-88B4-7DEBC0297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2256744"/>
            <a:ext cx="752475" cy="35242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94AF135-678E-4ACC-9665-E12B8614D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128129"/>
            <a:ext cx="2810500" cy="60965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8C581A1-ACEE-4016-BED6-853937D8A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3048511"/>
            <a:ext cx="755970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03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9" y="1340768"/>
            <a:ext cx="8352929" cy="5688632"/>
          </a:xfrm>
        </p:spPr>
        <p:txBody>
          <a:bodyPr>
            <a:normAutofit/>
          </a:bodyPr>
          <a:lstStyle/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동역학의 </a:t>
            </a:r>
            <a:r>
              <a:rPr lang="en-US" altLang="ko-KR" sz="2400" b="1" dirty="0">
                <a:latin typeface="+mj-ea"/>
                <a:ea typeface="+mj-ea"/>
              </a:rPr>
              <a:t>‘</a:t>
            </a:r>
            <a:r>
              <a:rPr lang="ko-KR" altLang="en-US" sz="2400" b="1" dirty="0">
                <a:latin typeface="+mj-ea"/>
                <a:ea typeface="+mj-ea"/>
              </a:rPr>
              <a:t>공간</a:t>
            </a:r>
            <a:r>
              <a:rPr lang="en-US" altLang="ko-KR" sz="2400" b="1" dirty="0">
                <a:latin typeface="+mj-ea"/>
                <a:ea typeface="+mj-ea"/>
              </a:rPr>
              <a:t>’</a:t>
            </a:r>
            <a:endParaRPr lang="ko-KR" altLang="en-US" sz="2400" b="1" dirty="0">
              <a:latin typeface="+mj-ea"/>
              <a:ea typeface="+mj-ea"/>
            </a:endParaRPr>
          </a:p>
          <a:p>
            <a:pPr fontAlgn="t">
              <a:buFont typeface="맑은 고딕" panose="020B0503020000020004" pitchFamily="50" charset="-127"/>
              <a:buChar char="■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</a:rPr>
              <a:t>특수 상대성 이론 등장 </a:t>
            </a:r>
            <a:endParaRPr lang="en-US" altLang="ko-KR" sz="20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공간과 시간의 구조에 관한 존재론적 수정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따로 분리</a:t>
            </a:r>
            <a:r>
              <a:rPr lang="en-US" altLang="ko-KR" sz="1800" dirty="0">
                <a:latin typeface="+mj-ea"/>
              </a:rPr>
              <a:t>/</a:t>
            </a:r>
            <a:r>
              <a:rPr lang="ko-KR" altLang="en-US" sz="1800" dirty="0">
                <a:latin typeface="+mj-ea"/>
              </a:rPr>
              <a:t>독립했던 공간과 시간</a:t>
            </a:r>
            <a:r>
              <a:rPr lang="en-US" altLang="ko-KR" sz="1800" dirty="0">
                <a:latin typeface="+mj-ea"/>
              </a:rPr>
              <a:t>(3+1</a:t>
            </a:r>
            <a:r>
              <a:rPr lang="ko-KR" altLang="en-US" sz="1800" dirty="0">
                <a:latin typeface="+mj-ea"/>
              </a:rPr>
              <a:t>차원</a:t>
            </a:r>
            <a:r>
              <a:rPr lang="en-US" altLang="ko-KR" sz="1800" dirty="0">
                <a:latin typeface="+mj-ea"/>
              </a:rPr>
              <a:t>)      </a:t>
            </a:r>
            <a:r>
              <a:rPr lang="ko-KR" altLang="en-US" sz="1800" dirty="0">
                <a:latin typeface="+mj-ea"/>
              </a:rPr>
              <a:t> </a:t>
            </a:r>
            <a:r>
              <a:rPr lang="en-US" altLang="ko-KR" sz="1800" dirty="0">
                <a:latin typeface="+mj-ea"/>
              </a:rPr>
              <a:t>4</a:t>
            </a:r>
            <a:r>
              <a:rPr lang="ko-KR" altLang="en-US" sz="1800" dirty="0">
                <a:latin typeface="+mj-ea"/>
              </a:rPr>
              <a:t>차원 시공간이라는 하나의 존재자로 통합 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</a:rPr>
              <a:t>서로 분리됐던 운동량과 에너지</a:t>
            </a:r>
            <a:r>
              <a:rPr lang="en-US" altLang="ko-KR" sz="1800" dirty="0">
                <a:latin typeface="+mj-ea"/>
              </a:rPr>
              <a:t> (3+1</a:t>
            </a:r>
            <a:r>
              <a:rPr lang="ko-KR" altLang="en-US" sz="1800" dirty="0">
                <a:latin typeface="+mj-ea"/>
              </a:rPr>
              <a:t>차원</a:t>
            </a:r>
            <a:r>
              <a:rPr lang="en-US" altLang="ko-KR" sz="1800" dirty="0">
                <a:latin typeface="+mj-ea"/>
              </a:rPr>
              <a:t>)       4</a:t>
            </a:r>
            <a:r>
              <a:rPr lang="ko-KR" altLang="en-US" sz="1800" dirty="0">
                <a:latin typeface="+mj-ea"/>
              </a:rPr>
              <a:t>차원 운동량</a:t>
            </a:r>
            <a:r>
              <a:rPr lang="en-US" altLang="ko-KR" sz="1800" dirty="0">
                <a:latin typeface="+mj-ea"/>
              </a:rPr>
              <a:t>-</a:t>
            </a:r>
            <a:r>
              <a:rPr lang="ko-KR" altLang="en-US" sz="1800" dirty="0">
                <a:latin typeface="+mj-ea"/>
              </a:rPr>
              <a:t>에너지로 통합 </a:t>
            </a: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</a:rPr>
              <a:t>양자이론 등장 </a:t>
            </a:r>
            <a:r>
              <a:rPr lang="en-US" altLang="ko-KR" sz="2000" dirty="0">
                <a:latin typeface="+mj-ea"/>
              </a:rPr>
              <a:t>: </a:t>
            </a:r>
            <a:r>
              <a:rPr lang="ko-KR" altLang="en-US" sz="2000" dirty="0">
                <a:latin typeface="+mj-ea"/>
              </a:rPr>
              <a:t>위치 공간</a:t>
            </a:r>
            <a:r>
              <a:rPr lang="en-US" altLang="ko-KR" sz="2000" dirty="0">
                <a:latin typeface="+mj-ea"/>
              </a:rPr>
              <a:t>, </a:t>
            </a:r>
            <a:r>
              <a:rPr lang="ko-KR" altLang="en-US" sz="2000" dirty="0">
                <a:latin typeface="+mj-ea"/>
              </a:rPr>
              <a:t>운동량 공간에 관한 존재론적 수정</a:t>
            </a:r>
            <a:endParaRPr lang="en-US" altLang="ko-KR" sz="20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고전역학</a:t>
            </a:r>
            <a:r>
              <a:rPr lang="en-US" altLang="ko-KR" sz="1800" dirty="0">
                <a:latin typeface="+mj-ea"/>
              </a:rPr>
              <a:t>] </a:t>
            </a:r>
            <a:r>
              <a:rPr lang="ko-KR" altLang="en-US" sz="1800" dirty="0">
                <a:latin typeface="+mj-ea"/>
              </a:rPr>
              <a:t>두 개의 독립적인 위치 공간과 운동량 공간</a:t>
            </a:r>
            <a:endParaRPr lang="en-US" altLang="ko-KR" sz="18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</a:rPr>
              <a:t>[</a:t>
            </a:r>
            <a:r>
              <a:rPr lang="ko-KR" altLang="en-US" sz="1800" dirty="0">
                <a:latin typeface="+mj-ea"/>
              </a:rPr>
              <a:t>양자역학</a:t>
            </a:r>
            <a:r>
              <a:rPr lang="en-US" altLang="ko-KR" sz="1800" dirty="0">
                <a:latin typeface="+mj-ea"/>
              </a:rPr>
              <a:t>] 4</a:t>
            </a:r>
            <a:r>
              <a:rPr lang="ko-KR" altLang="en-US" sz="1800" dirty="0">
                <a:latin typeface="+mj-ea"/>
              </a:rPr>
              <a:t>차원 이중공간</a:t>
            </a:r>
            <a:r>
              <a:rPr lang="en-US" altLang="ko-KR" sz="1800" dirty="0">
                <a:latin typeface="+mj-ea"/>
              </a:rPr>
              <a:t>(dual space) (</a:t>
            </a:r>
            <a:r>
              <a:rPr lang="ko-KR" altLang="en-US" sz="1800" dirty="0">
                <a:latin typeface="+mj-ea"/>
              </a:rPr>
              <a:t>푸리에 변환</a:t>
            </a:r>
            <a:r>
              <a:rPr lang="en-US" altLang="ko-KR" sz="1800" dirty="0">
                <a:latin typeface="+mj-ea"/>
              </a:rPr>
              <a:t>)</a:t>
            </a: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ko-KR" altLang="en-US" sz="1800" dirty="0">
                <a:latin typeface="+mj-ea"/>
              </a:rPr>
              <a:t>위치 공간과 운동량 공간을 하나의 존재자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상관적 실재</a:t>
            </a:r>
            <a:r>
              <a:rPr lang="en-US" altLang="ko-KR" sz="1800" dirty="0">
                <a:latin typeface="+mj-ea"/>
              </a:rPr>
              <a:t>)</a:t>
            </a:r>
            <a:r>
              <a:rPr lang="ko-KR" altLang="en-US" sz="1800" dirty="0">
                <a:latin typeface="+mj-ea"/>
              </a:rPr>
              <a:t>로 통합</a:t>
            </a:r>
            <a:r>
              <a:rPr lang="en-US" altLang="ko-KR" sz="1800" dirty="0">
                <a:latin typeface="+mj-ea"/>
              </a:rPr>
              <a:t>(</a:t>
            </a:r>
            <a:r>
              <a:rPr lang="ko-KR" altLang="en-US" sz="1800" dirty="0">
                <a:latin typeface="+mj-ea"/>
              </a:rPr>
              <a:t>하나가 다른 하나의 맞</a:t>
            </a:r>
            <a:r>
              <a:rPr lang="en-US" altLang="ko-KR" sz="1800" dirty="0">
                <a:latin typeface="+mj-ea"/>
              </a:rPr>
              <a:t>-</a:t>
            </a:r>
            <a:r>
              <a:rPr lang="ko-KR" altLang="en-US" sz="1800" dirty="0">
                <a:latin typeface="+mj-ea"/>
              </a:rPr>
              <a:t>공간</a:t>
            </a:r>
            <a:r>
              <a:rPr lang="en-US" altLang="ko-KR" sz="1800" dirty="0">
                <a:latin typeface="+mj-ea"/>
              </a:rPr>
              <a:t>)</a:t>
            </a:r>
          </a:p>
          <a:p>
            <a:pPr lvl="3" fontAlgn="base">
              <a:buFont typeface="Wingdings" panose="05000000000000000000" pitchFamily="2" charset="2"/>
              <a:buChar char="ü"/>
            </a:pPr>
            <a:r>
              <a:rPr lang="ko-KR" altLang="en-US" sz="1800" dirty="0">
                <a:latin typeface="+mj-ea"/>
              </a:rPr>
              <a:t>서로 분리</a:t>
            </a:r>
            <a:r>
              <a:rPr lang="en-US" altLang="ko-KR" sz="1800" dirty="0">
                <a:latin typeface="+mj-ea"/>
              </a:rPr>
              <a:t>/</a:t>
            </a:r>
            <a:r>
              <a:rPr lang="ko-KR" altLang="en-US" sz="1800" dirty="0">
                <a:latin typeface="+mj-ea"/>
              </a:rPr>
              <a:t>독립했던 </a:t>
            </a:r>
            <a:r>
              <a:rPr lang="en-US" altLang="ko-KR" sz="1800" dirty="0">
                <a:latin typeface="+mj-ea"/>
              </a:rPr>
              <a:t>4</a:t>
            </a:r>
            <a:r>
              <a:rPr lang="ko-KR" altLang="en-US" sz="1800" dirty="0">
                <a:latin typeface="+mj-ea"/>
              </a:rPr>
              <a:t>차원의 위치</a:t>
            </a:r>
            <a:r>
              <a:rPr lang="en-US" altLang="ko-KR" sz="1800" dirty="0">
                <a:latin typeface="+mj-ea"/>
              </a:rPr>
              <a:t>-</a:t>
            </a:r>
            <a:r>
              <a:rPr lang="ko-KR" altLang="en-US" sz="1800" dirty="0">
                <a:latin typeface="+mj-ea"/>
              </a:rPr>
              <a:t>시간 공간과 </a:t>
            </a:r>
            <a:r>
              <a:rPr lang="en-US" altLang="ko-KR" sz="1800" dirty="0">
                <a:latin typeface="+mj-ea"/>
              </a:rPr>
              <a:t>4</a:t>
            </a:r>
            <a:r>
              <a:rPr lang="ko-KR" altLang="en-US" sz="1800" dirty="0">
                <a:latin typeface="+mj-ea"/>
              </a:rPr>
              <a:t>차원의 운동량</a:t>
            </a:r>
            <a:r>
              <a:rPr lang="en-US" altLang="ko-KR" sz="1800" dirty="0">
                <a:latin typeface="+mj-ea"/>
              </a:rPr>
              <a:t>-</a:t>
            </a:r>
            <a:r>
              <a:rPr lang="ko-KR" altLang="en-US" sz="1800" dirty="0">
                <a:latin typeface="+mj-ea"/>
              </a:rPr>
              <a:t>에너지 공간 역시 하나의 상관적 실재로 통합</a:t>
            </a:r>
            <a:endParaRPr lang="en-US" altLang="ko-KR" sz="1800" dirty="0">
              <a:latin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</a:rPr>
              <a:t>과학의 진보 </a:t>
            </a:r>
            <a:r>
              <a:rPr lang="en-US" altLang="ko-KR" sz="2000" dirty="0">
                <a:latin typeface="+mj-ea"/>
              </a:rPr>
              <a:t>: </a:t>
            </a:r>
            <a:r>
              <a:rPr lang="ko-KR" altLang="en-US" sz="2000" dirty="0">
                <a:latin typeface="+mj-ea"/>
              </a:rPr>
              <a:t>독립적인 것으로 여겨진 두 존재자가 하나의 상관적 실재로 통합</a:t>
            </a:r>
            <a:endParaRPr lang="en-US" altLang="ko-KR" sz="2000" dirty="0"/>
          </a:p>
        </p:txBody>
      </p:sp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동역학의 자연철학</a:t>
            </a: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C9486A4D-D68E-455D-B28E-FF80D969C610}"/>
              </a:ext>
            </a:extLst>
          </p:cNvPr>
          <p:cNvSpPr/>
          <p:nvPr/>
        </p:nvSpPr>
        <p:spPr>
          <a:xfrm>
            <a:off x="5881114" y="2689465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B9CCE845-DA53-47B9-9164-51CC03B0A482}"/>
              </a:ext>
            </a:extLst>
          </p:cNvPr>
          <p:cNvSpPr/>
          <p:nvPr/>
        </p:nvSpPr>
        <p:spPr>
          <a:xfrm>
            <a:off x="5868144" y="3272014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608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251519" y="1340768"/>
                <a:ext cx="8352929" cy="5517232"/>
              </a:xfrm>
            </p:spPr>
            <p:txBody>
              <a:bodyPr>
                <a:normAutofit/>
              </a:bodyPr>
              <a:lstStyle/>
              <a:p>
                <a:pPr fontAlgn="t">
                  <a:buFont typeface="맑은 고딕" panose="020B0503020000020004" pitchFamily="50" charset="-127"/>
                  <a:buChar char="■"/>
                </a:pPr>
                <a:r>
                  <a:rPr lang="ko-KR" altLang="en-US" sz="2400" b="1" dirty="0">
                    <a:latin typeface="+mj-ea"/>
                    <a:ea typeface="+mj-ea"/>
                  </a:rPr>
                  <a:t>거시상태와 엔트로피 그리고 자유에너지</a:t>
                </a:r>
                <a:endParaRPr lang="en-US" altLang="ko-KR" sz="2400" b="1" dirty="0">
                  <a:latin typeface="+mj-ea"/>
                  <a:ea typeface="+mj-ea"/>
                </a:endParaRPr>
              </a:p>
              <a:p>
                <a:pPr lvl="1" fontAlgn="base">
                  <a:buFont typeface="Wingdings" panose="05000000000000000000" pitchFamily="2" charset="2"/>
                  <a:buChar char="§"/>
                </a:pPr>
                <a:endParaRPr lang="en-US" altLang="ko-KR" sz="800" dirty="0">
                  <a:latin typeface="+mj-ea"/>
                  <a:ea typeface="+mj-ea"/>
                </a:endParaRPr>
              </a:p>
              <a:p>
                <a:pPr lvl="1" fontAlgn="base">
                  <a:buFont typeface="Wingdings" panose="05000000000000000000" pitchFamily="2" charset="2"/>
                  <a:buChar char="l"/>
                </a:pPr>
                <a:r>
                  <a:rPr lang="ko-KR" altLang="en-US" sz="2000" dirty="0">
                    <a:latin typeface="+mj-ea"/>
                    <a:ea typeface="+mj-ea"/>
                  </a:rPr>
                  <a:t>통계역학 </a:t>
                </a:r>
                <a:r>
                  <a:rPr lang="en-US" altLang="ko-KR" sz="2000" dirty="0">
                    <a:latin typeface="+mj-ea"/>
                    <a:ea typeface="+mj-ea"/>
                  </a:rPr>
                  <a:t>: </a:t>
                </a:r>
                <a:r>
                  <a:rPr lang="ko-KR" altLang="en-US" sz="2000" dirty="0">
                    <a:latin typeface="+mj-ea"/>
                    <a:ea typeface="+mj-ea"/>
                  </a:rPr>
                  <a:t>거시상태 간 변화</a:t>
                </a:r>
                <a:r>
                  <a:rPr lang="en-US" altLang="ko-KR" sz="2000" dirty="0">
                    <a:latin typeface="+mj-ea"/>
                    <a:ea typeface="+mj-ea"/>
                  </a:rPr>
                  <a:t>(</a:t>
                </a:r>
                <a:r>
                  <a:rPr lang="ko-KR" altLang="en-US" sz="2000" dirty="0">
                    <a:latin typeface="+mj-ea"/>
                    <a:ea typeface="+mj-ea"/>
                  </a:rPr>
                  <a:t>이차질서</a:t>
                </a:r>
                <a:r>
                  <a:rPr lang="en-US" altLang="ko-KR" sz="2000" dirty="0">
                    <a:latin typeface="+mj-ea"/>
                    <a:ea typeface="+mj-ea"/>
                  </a:rPr>
                  <a:t>)</a:t>
                </a:r>
                <a:r>
                  <a:rPr lang="ko-KR" altLang="en-US" sz="2000" dirty="0">
                    <a:latin typeface="+mj-ea"/>
                    <a:ea typeface="+mj-ea"/>
                  </a:rPr>
                  <a:t>를 확률적으로 서술</a:t>
                </a:r>
                <a:endParaRPr lang="en-US" altLang="ko-KR" sz="2000" dirty="0">
                  <a:latin typeface="+mj-ea"/>
                  <a:ea typeface="+mj-ea"/>
                </a:endParaRPr>
              </a:p>
              <a:p>
                <a:pPr lvl="1" fontAlgn="base">
                  <a:buFont typeface="Wingdings" panose="05000000000000000000" pitchFamily="2" charset="2"/>
                  <a:buChar char="l"/>
                </a:pPr>
                <a:r>
                  <a:rPr lang="ko-KR" altLang="en-US" sz="2000" dirty="0">
                    <a:latin typeface="+mj-ea"/>
                    <a:ea typeface="+mj-ea"/>
                  </a:rPr>
                  <a:t>미시상태</a:t>
                </a:r>
                <a:r>
                  <a:rPr lang="en-US" altLang="ko-KR" sz="2000" dirty="0">
                    <a:latin typeface="+mj-ea"/>
                    <a:ea typeface="+mj-ea"/>
                  </a:rPr>
                  <a:t>(</a:t>
                </a:r>
                <a:r>
                  <a:rPr lang="ko-KR" altLang="en-US" sz="2000" dirty="0">
                    <a:latin typeface="+mj-ea"/>
                    <a:ea typeface="+mj-ea"/>
                  </a:rPr>
                  <a:t>동역학적 상태</a:t>
                </a:r>
                <a:r>
                  <a:rPr lang="en-US" altLang="ko-KR" sz="2000" dirty="0">
                    <a:latin typeface="+mj-ea"/>
                    <a:ea typeface="+mj-ea"/>
                  </a:rPr>
                  <a:t>)</a:t>
                </a:r>
                <a:r>
                  <a:rPr lang="ko-KR" altLang="en-US" sz="2000" dirty="0">
                    <a:latin typeface="+mj-ea"/>
                    <a:ea typeface="+mj-ea"/>
                  </a:rPr>
                  <a:t>와 거시상태</a:t>
                </a:r>
                <a:r>
                  <a:rPr lang="en-US" altLang="ko-KR" sz="2000" dirty="0">
                    <a:latin typeface="+mj-ea"/>
                    <a:ea typeface="+mj-ea"/>
                  </a:rPr>
                  <a:t>(</a:t>
                </a:r>
                <a:r>
                  <a:rPr lang="ko-KR" altLang="en-US" sz="2000" dirty="0">
                    <a:latin typeface="+mj-ea"/>
                    <a:ea typeface="+mj-ea"/>
                  </a:rPr>
                  <a:t>통계역학적 상태</a:t>
                </a:r>
                <a:r>
                  <a:rPr lang="en-US" altLang="ko-KR" sz="2000" dirty="0">
                    <a:latin typeface="+mj-ea"/>
                    <a:ea typeface="+mj-ea"/>
                  </a:rPr>
                  <a:t>)</a:t>
                </a:r>
              </a:p>
              <a:p>
                <a:pPr lvl="2" fontAlgn="base">
                  <a:buFont typeface="Wingdings" panose="05000000000000000000" pitchFamily="2" charset="2"/>
                  <a:buChar char="§"/>
                </a:pPr>
                <a:r>
                  <a:rPr lang="ko-KR" altLang="en-US" sz="1800" dirty="0">
                    <a:latin typeface="+mj-ea"/>
                    <a:ea typeface="+mj-ea"/>
                  </a:rPr>
                  <a:t>미시상태 </a:t>
                </a:r>
                <a:r>
                  <a:rPr lang="en-US" altLang="ko-KR" sz="1800" dirty="0">
                    <a:latin typeface="+mj-ea"/>
                    <a:ea typeface="+mj-ea"/>
                  </a:rPr>
                  <a:t>: “</a:t>
                </a:r>
                <a:r>
                  <a:rPr lang="ko-KR" altLang="en-US" sz="1800" dirty="0">
                    <a:latin typeface="+mj-ea"/>
                    <a:ea typeface="+mj-ea"/>
                  </a:rPr>
                  <a:t>우주 안의 물체들이 놓일 수 있는 가능한 </a:t>
                </a:r>
                <a:r>
                  <a:rPr lang="en-US" altLang="ko-KR" sz="1800" dirty="0">
                    <a:latin typeface="+mj-ea"/>
                    <a:ea typeface="+mj-ea"/>
                  </a:rPr>
                  <a:t>(</a:t>
                </a:r>
                <a:r>
                  <a:rPr lang="ko-KR" altLang="en-US" sz="1800" dirty="0">
                    <a:latin typeface="+mj-ea"/>
                    <a:ea typeface="+mj-ea"/>
                  </a:rPr>
                  <a:t>동역학적</a:t>
                </a:r>
                <a:r>
                  <a:rPr lang="en-US" altLang="ko-KR" sz="1800" dirty="0">
                    <a:latin typeface="+mj-ea"/>
                    <a:ea typeface="+mj-ea"/>
                  </a:rPr>
                  <a:t>) </a:t>
                </a:r>
                <a:r>
                  <a:rPr lang="ko-KR" altLang="en-US" sz="1800" dirty="0">
                    <a:latin typeface="+mj-ea"/>
                    <a:ea typeface="+mj-ea"/>
                  </a:rPr>
                  <a:t>상태들이 무엇이며</a:t>
                </a:r>
                <a:r>
                  <a:rPr lang="en-US" altLang="ko-KR" sz="1800" dirty="0">
                    <a:latin typeface="+mj-ea"/>
                    <a:ea typeface="+mj-ea"/>
                  </a:rPr>
                  <a:t>, </a:t>
                </a:r>
                <a:r>
                  <a:rPr lang="ko-KR" altLang="en-US" sz="1800" dirty="0">
                    <a:latin typeface="+mj-ea"/>
                    <a:ea typeface="+mj-ea"/>
                  </a:rPr>
                  <a:t>이것이 어떻게 변화하는가</a:t>
                </a:r>
                <a:r>
                  <a:rPr lang="en-US" altLang="ko-KR" sz="1800" dirty="0">
                    <a:latin typeface="+mj-ea"/>
                    <a:ea typeface="+mj-ea"/>
                  </a:rPr>
                  <a:t>?”</a:t>
                </a:r>
              </a:p>
              <a:p>
                <a:pPr lvl="2" fontAlgn="base">
                  <a:buFont typeface="Wingdings" panose="05000000000000000000" pitchFamily="2" charset="2"/>
                  <a:buChar char="§"/>
                </a:pPr>
                <a:r>
                  <a:rPr lang="ko-KR" altLang="en-US" sz="1800" dirty="0">
                    <a:latin typeface="+mj-ea"/>
                    <a:ea typeface="+mj-ea"/>
                  </a:rPr>
                  <a:t>거시상태 </a:t>
                </a:r>
                <a:r>
                  <a:rPr lang="en-US" altLang="ko-KR" sz="1800" dirty="0">
                    <a:latin typeface="+mj-ea"/>
                    <a:ea typeface="+mj-ea"/>
                  </a:rPr>
                  <a:t>: “</a:t>
                </a:r>
                <a:r>
                  <a:rPr lang="ko-KR" altLang="en-US" sz="1800" dirty="0">
                    <a:latin typeface="+mj-ea"/>
                    <a:ea typeface="+mj-ea"/>
                  </a:rPr>
                  <a:t>이러한 상태들이 어떻게 분류돼 외형적으로 다른 형상인 거시상태를 이루며</a:t>
                </a:r>
                <a:r>
                  <a:rPr lang="en-US" altLang="ko-KR" sz="1800" dirty="0">
                    <a:latin typeface="+mj-ea"/>
                    <a:ea typeface="+mj-ea"/>
                  </a:rPr>
                  <a:t>, </a:t>
                </a:r>
                <a:r>
                  <a:rPr lang="ko-KR" altLang="en-US" sz="1800" dirty="0">
                    <a:latin typeface="+mj-ea"/>
                    <a:ea typeface="+mj-ea"/>
                  </a:rPr>
                  <a:t>이것이 어떻게 다른 형상들로 변화하는가</a:t>
                </a:r>
                <a:r>
                  <a:rPr lang="en-US" altLang="ko-KR" sz="1800" dirty="0">
                    <a:latin typeface="+mj-ea"/>
                    <a:ea typeface="+mj-ea"/>
                  </a:rPr>
                  <a:t>?”</a:t>
                </a:r>
              </a:p>
              <a:p>
                <a:pPr lvl="2" fontAlgn="base">
                  <a:buFont typeface="Wingdings" panose="05000000000000000000" pitchFamily="2" charset="2"/>
                  <a:buChar char="§"/>
                </a:pPr>
                <a:r>
                  <a:rPr lang="ko-KR" altLang="en-US" sz="1800" dirty="0">
                    <a:latin typeface="+mj-ea"/>
                  </a:rPr>
                  <a:t>하나의 거시상태 </a:t>
                </a:r>
                <a:r>
                  <a:rPr lang="en-US" altLang="ko-KR" sz="1800" dirty="0">
                    <a:latin typeface="+mj-ea"/>
                  </a:rPr>
                  <a:t>:</a:t>
                </a:r>
                <a:r>
                  <a:rPr lang="ko-KR" altLang="en-US" sz="1800" dirty="0">
                    <a:latin typeface="+mj-ea"/>
                  </a:rPr>
                  <a:t> 배열과 움직임이 다른 수많은 미시상태들 존재</a:t>
                </a:r>
                <a:endParaRPr lang="en-US" altLang="ko-KR" sz="1800" dirty="0">
                  <a:latin typeface="+mj-ea"/>
                </a:endParaRPr>
              </a:p>
              <a:p>
                <a:pPr lvl="1" fontAlgn="base">
                  <a:buFont typeface="Wingdings" panose="05000000000000000000" pitchFamily="2" charset="2"/>
                  <a:buChar char="l"/>
                </a:pPr>
                <a:r>
                  <a:rPr lang="ko-KR" altLang="en-US" sz="2000" dirty="0">
                    <a:latin typeface="+mj-ea"/>
                  </a:rPr>
                  <a:t>엔트로피와 열역학 제</a:t>
                </a:r>
                <a:r>
                  <a:rPr lang="en-US" altLang="ko-KR" sz="2000" dirty="0">
                    <a:latin typeface="+mj-ea"/>
                  </a:rPr>
                  <a:t>2</a:t>
                </a:r>
                <a:r>
                  <a:rPr lang="ko-KR" altLang="en-US" sz="2000" dirty="0">
                    <a:latin typeface="+mj-ea"/>
                  </a:rPr>
                  <a:t>법칙</a:t>
                </a:r>
                <a:endParaRPr lang="en-US" altLang="ko-KR" sz="800" dirty="0">
                  <a:latin typeface="+mj-ea"/>
                  <a:ea typeface="+mj-ea"/>
                </a:endParaRPr>
              </a:p>
              <a:p>
                <a:pPr lvl="2" fontAlgn="base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ko-KR" sz="1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</a:rPr>
                      <m:t>𝑘𝑙𝑜𝑔𝑊</m:t>
                    </m:r>
                  </m:oMath>
                </a14:m>
                <a:r>
                  <a:rPr lang="en-US" altLang="ko-KR" sz="2000" dirty="0">
                    <a:latin typeface="+mj-ea"/>
                    <a:ea typeface="+mj-ea"/>
                  </a:rPr>
                  <a:t> </a:t>
                </a:r>
                <a:r>
                  <a:rPr lang="en-US" altLang="ko-KR" sz="1800" dirty="0">
                    <a:latin typeface="+mj-ea"/>
                    <a:ea typeface="+mj-ea"/>
                  </a:rPr>
                  <a:t>: </a:t>
                </a:r>
                <a:r>
                  <a:rPr lang="ko-KR" altLang="en-US" sz="1800" dirty="0">
                    <a:latin typeface="+mj-ea"/>
                    <a:ea typeface="+mj-ea"/>
                  </a:rPr>
                  <a:t>하나의</a:t>
                </a:r>
                <a:r>
                  <a:rPr lang="en-US" altLang="ko-KR" sz="1800" dirty="0">
                    <a:latin typeface="+mj-ea"/>
                    <a:ea typeface="+mj-ea"/>
                  </a:rPr>
                  <a:t> </a:t>
                </a:r>
                <a:r>
                  <a:rPr lang="ko-KR" altLang="en-US" sz="1800" dirty="0">
                    <a:latin typeface="+mj-ea"/>
                    <a:ea typeface="+mj-ea"/>
                  </a:rPr>
                  <a:t>거시상태가 갖는 짜임새의 척도</a:t>
                </a:r>
                <a:r>
                  <a:rPr lang="en-US" altLang="ko-KR" sz="1800" dirty="0">
                    <a:latin typeface="+mj-ea"/>
                    <a:ea typeface="+mj-ea"/>
                  </a:rPr>
                  <a:t>(</a:t>
                </a:r>
                <a:r>
                  <a:rPr lang="en-US" altLang="ko-KR" sz="1800" i="1" dirty="0">
                    <a:latin typeface="+mj-ea"/>
                    <a:ea typeface="+mj-ea"/>
                  </a:rPr>
                  <a:t>W </a:t>
                </a:r>
                <a:r>
                  <a:rPr lang="en-US" altLang="ko-KR" sz="1800" dirty="0">
                    <a:latin typeface="+mj-ea"/>
                    <a:ea typeface="+mj-ea"/>
                  </a:rPr>
                  <a:t>: </a:t>
                </a:r>
                <a:r>
                  <a:rPr lang="ko-KR" altLang="en-US" sz="1800" dirty="0">
                    <a:latin typeface="+mj-ea"/>
                    <a:ea typeface="+mj-ea"/>
                  </a:rPr>
                  <a:t>거시상태에</a:t>
                </a:r>
                <a:r>
                  <a:rPr lang="en-US" altLang="ko-KR" sz="1800" dirty="0">
                    <a:latin typeface="+mj-ea"/>
                    <a:ea typeface="+mj-ea"/>
                  </a:rPr>
                  <a:t> </a:t>
                </a:r>
                <a:r>
                  <a:rPr lang="ko-KR" altLang="en-US" sz="1800" dirty="0">
                    <a:latin typeface="+mj-ea"/>
                    <a:ea typeface="+mj-ea"/>
                  </a:rPr>
                  <a:t>속하는 미시상태의 수</a:t>
                </a:r>
                <a:r>
                  <a:rPr lang="en-US" altLang="ko-KR" sz="1800" dirty="0">
                    <a:latin typeface="+mj-ea"/>
                    <a:ea typeface="+mj-ea"/>
                  </a:rPr>
                  <a:t>) (W</a:t>
                </a:r>
                <a:r>
                  <a:rPr lang="ko-KR" altLang="en-US" sz="1800" dirty="0">
                    <a:latin typeface="+mj-ea"/>
                    <a:ea typeface="+mj-ea"/>
                  </a:rPr>
                  <a:t>가 적을수록 정교한 형상</a:t>
                </a:r>
                <a:r>
                  <a:rPr lang="en-US" altLang="ko-KR" sz="1800" dirty="0">
                    <a:latin typeface="+mj-ea"/>
                    <a:ea typeface="+mj-ea"/>
                  </a:rPr>
                  <a:t>)</a:t>
                </a:r>
              </a:p>
              <a:p>
                <a:pPr lvl="2" fontAlgn="base">
                  <a:buFont typeface="Wingdings" panose="05000000000000000000" pitchFamily="2" charset="2"/>
                  <a:buChar char="§"/>
                </a:pPr>
                <a:r>
                  <a:rPr lang="ko-KR" altLang="en-US" sz="1800" dirty="0">
                    <a:latin typeface="+mj-ea"/>
                    <a:ea typeface="+mj-ea"/>
                  </a:rPr>
                  <a:t>열역학 제</a:t>
                </a:r>
                <a:r>
                  <a:rPr lang="en-US" altLang="ko-KR" sz="1800" dirty="0">
                    <a:latin typeface="+mj-ea"/>
                    <a:ea typeface="+mj-ea"/>
                  </a:rPr>
                  <a:t>2</a:t>
                </a:r>
                <a:r>
                  <a:rPr lang="ko-KR" altLang="en-US" sz="1800" dirty="0">
                    <a:latin typeface="+mj-ea"/>
                    <a:ea typeface="+mj-ea"/>
                  </a:rPr>
                  <a:t>법칙 </a:t>
                </a:r>
                <a:r>
                  <a:rPr lang="en-US" altLang="ko-KR" sz="1800" dirty="0">
                    <a:latin typeface="+mj-ea"/>
                    <a:ea typeface="+mj-ea"/>
                  </a:rPr>
                  <a:t>: </a:t>
                </a:r>
                <a:r>
                  <a:rPr lang="ko-KR" altLang="en-US" sz="1800" dirty="0" err="1">
                    <a:latin typeface="+mj-ea"/>
                    <a:ea typeface="+mj-ea"/>
                  </a:rPr>
                  <a:t>고립계</a:t>
                </a:r>
                <a:r>
                  <a:rPr lang="ko-KR" altLang="en-US" sz="1800" dirty="0">
                    <a:latin typeface="+mj-ea"/>
                    <a:ea typeface="+mj-ea"/>
                  </a:rPr>
                  <a:t> 전체 엔트로피 증가</a:t>
                </a:r>
                <a:r>
                  <a:rPr lang="en-US" altLang="ko-KR" sz="1800" dirty="0">
                    <a:latin typeface="+mj-ea"/>
                    <a:ea typeface="+mj-ea"/>
                  </a:rPr>
                  <a:t>. ‘</a:t>
                </a:r>
                <a:r>
                  <a:rPr lang="ko-KR" altLang="en-US" sz="1800" dirty="0">
                    <a:latin typeface="+mj-ea"/>
                    <a:ea typeface="+mj-ea"/>
                  </a:rPr>
                  <a:t>확률이 낮은</a:t>
                </a:r>
                <a:r>
                  <a:rPr lang="en-US" altLang="ko-KR" sz="1800" dirty="0">
                    <a:latin typeface="+mj-ea"/>
                    <a:ea typeface="+mj-ea"/>
                  </a:rPr>
                  <a:t>(</a:t>
                </a:r>
                <a:r>
                  <a:rPr lang="ko-KR" altLang="en-US" sz="1800" dirty="0">
                    <a:latin typeface="+mj-ea"/>
                    <a:ea typeface="+mj-ea"/>
                  </a:rPr>
                  <a:t>해당 미시상태수 적음</a:t>
                </a:r>
                <a:r>
                  <a:rPr lang="en-US" altLang="ko-KR" sz="1800" dirty="0">
                    <a:latin typeface="+mj-ea"/>
                    <a:ea typeface="+mj-ea"/>
                  </a:rPr>
                  <a:t>)</a:t>
                </a:r>
                <a:r>
                  <a:rPr lang="ko-KR" altLang="en-US" sz="1800" dirty="0">
                    <a:latin typeface="+mj-ea"/>
                    <a:ea typeface="+mj-ea"/>
                  </a:rPr>
                  <a:t> 거시상태</a:t>
                </a:r>
                <a:r>
                  <a:rPr lang="en-US" altLang="ko-KR" sz="1800" dirty="0">
                    <a:latin typeface="+mj-ea"/>
                    <a:ea typeface="+mj-ea"/>
                  </a:rPr>
                  <a:t>’</a:t>
                </a:r>
                <a:r>
                  <a:rPr lang="ko-KR" altLang="en-US" sz="1800" dirty="0">
                    <a:latin typeface="+mj-ea"/>
                    <a:ea typeface="+mj-ea"/>
                  </a:rPr>
                  <a:t>에서 </a:t>
                </a:r>
                <a:r>
                  <a:rPr lang="en-US" altLang="ko-KR" sz="1800" dirty="0">
                    <a:latin typeface="+mj-ea"/>
                    <a:ea typeface="+mj-ea"/>
                  </a:rPr>
                  <a:t>‘</a:t>
                </a:r>
                <a:r>
                  <a:rPr lang="ko-KR" altLang="en-US" sz="1800" dirty="0">
                    <a:latin typeface="+mj-ea"/>
                    <a:ea typeface="+mj-ea"/>
                  </a:rPr>
                  <a:t>확률이 높은</a:t>
                </a:r>
                <a:r>
                  <a:rPr lang="en-US" altLang="ko-KR" sz="1800" dirty="0">
                    <a:latin typeface="+mj-ea"/>
                    <a:ea typeface="+mj-ea"/>
                  </a:rPr>
                  <a:t>(</a:t>
                </a:r>
                <a:r>
                  <a:rPr lang="ko-KR" altLang="en-US" sz="1800" dirty="0">
                    <a:latin typeface="+mj-ea"/>
                    <a:ea typeface="+mj-ea"/>
                  </a:rPr>
                  <a:t>해당 미시상태수 많음</a:t>
                </a:r>
                <a:r>
                  <a:rPr lang="en-US" altLang="ko-KR" sz="1800" dirty="0">
                    <a:latin typeface="+mj-ea"/>
                    <a:ea typeface="+mj-ea"/>
                  </a:rPr>
                  <a:t>)</a:t>
                </a:r>
                <a:r>
                  <a:rPr lang="ko-KR" altLang="en-US" sz="1800" dirty="0">
                    <a:latin typeface="+mj-ea"/>
                    <a:ea typeface="+mj-ea"/>
                  </a:rPr>
                  <a:t> 거시상태</a:t>
                </a:r>
                <a:r>
                  <a:rPr lang="en-US" altLang="ko-KR" sz="1800" dirty="0">
                    <a:latin typeface="+mj-ea"/>
                    <a:ea typeface="+mj-ea"/>
                  </a:rPr>
                  <a:t>’</a:t>
                </a:r>
                <a:r>
                  <a:rPr lang="ko-KR" altLang="en-US" sz="1800" dirty="0">
                    <a:latin typeface="+mj-ea"/>
                    <a:ea typeface="+mj-ea"/>
                  </a:rPr>
                  <a:t>로 변화</a:t>
                </a:r>
                <a:endParaRPr lang="en-US" altLang="ko-KR" sz="1800" dirty="0">
                  <a:latin typeface="+mj-ea"/>
                </a:endParaRPr>
              </a:p>
              <a:p>
                <a:pPr lvl="1" fontAlgn="base">
                  <a:buFont typeface="Wingdings" panose="05000000000000000000" pitchFamily="2" charset="2"/>
                  <a:buChar char="l"/>
                </a:pPr>
                <a:r>
                  <a:rPr lang="ko-KR" altLang="en-US" sz="2000" dirty="0">
                    <a:latin typeface="+mj-ea"/>
                  </a:rPr>
                  <a:t>자연철학적 함의 </a:t>
                </a:r>
                <a:endParaRPr lang="en-US" altLang="ko-KR" sz="2000" dirty="0">
                  <a:latin typeface="+mj-ea"/>
                </a:endParaRPr>
              </a:p>
              <a:p>
                <a:pPr lvl="2" fontAlgn="base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ko-KR" altLang="en-US" sz="2000" i="1" dirty="0">
                        <a:latin typeface="Cambria Math" panose="02040503050406030204" pitchFamily="18" charset="0"/>
                        <a:ea typeface="+mj-ea"/>
                      </a:rPr>
                      <m:t>대</m:t>
                    </m:r>
                  </m:oMath>
                </a14:m>
                <a:r>
                  <a:rPr lang="ko-KR" altLang="en-US" sz="1800" dirty="0">
                    <a:latin typeface="+mj-ea"/>
                    <a:ea typeface="+mj-ea"/>
                  </a:rPr>
                  <a:t>상의 속성인 자유에너지</a:t>
                </a:r>
                <a:r>
                  <a:rPr lang="en-US" altLang="ko-KR" sz="1800" dirty="0">
                    <a:latin typeface="+mj-ea"/>
                    <a:ea typeface="+mj-ea"/>
                  </a:rPr>
                  <a:t>(</a:t>
                </a:r>
                <a:r>
                  <a:rPr lang="ko-KR" altLang="en-US" sz="1800" dirty="0">
                    <a:latin typeface="+mj-ea"/>
                    <a:ea typeface="+mj-ea"/>
                  </a:rPr>
                  <a:t>𝐹</a:t>
                </a:r>
                <a:r>
                  <a:rPr lang="en-US" altLang="ko-KR" sz="1800" dirty="0">
                    <a:latin typeface="+mj-ea"/>
                    <a:ea typeface="+mj-ea"/>
                  </a:rPr>
                  <a:t>=</a:t>
                </a:r>
                <a:r>
                  <a:rPr lang="ko-KR" altLang="en-US" sz="1800" dirty="0">
                    <a:latin typeface="+mj-ea"/>
                    <a:ea typeface="+mj-ea"/>
                  </a:rPr>
                  <a:t>𝑈−𝑇𝑆</a:t>
                </a:r>
                <a:r>
                  <a:rPr lang="en-US" altLang="ko-KR" sz="1800" dirty="0">
                    <a:latin typeface="+mj-ea"/>
                    <a:ea typeface="+mj-ea"/>
                  </a:rPr>
                  <a:t>) </a:t>
                </a:r>
                <a:r>
                  <a:rPr lang="ko-KR" altLang="en-US" sz="1800" dirty="0">
                    <a:latin typeface="+mj-ea"/>
                    <a:ea typeface="+mj-ea"/>
                  </a:rPr>
                  <a:t>흐름과 변화</a:t>
                </a:r>
                <a:r>
                  <a:rPr lang="en-US" altLang="ko-KR" sz="1800" dirty="0">
                    <a:latin typeface="+mj-ea"/>
                    <a:ea typeface="+mj-ea"/>
                  </a:rPr>
                  <a:t>, ∆</a:t>
                </a:r>
                <a:r>
                  <a:rPr lang="ko-KR" altLang="en-US" sz="1800" dirty="0">
                    <a:latin typeface="+mj-ea"/>
                    <a:ea typeface="+mj-ea"/>
                  </a:rPr>
                  <a:t>𝐹≤</a:t>
                </a:r>
                <a:r>
                  <a:rPr lang="en-US" altLang="ko-KR" sz="1800" dirty="0">
                    <a:latin typeface="+mj-ea"/>
                    <a:ea typeface="+mj-ea"/>
                  </a:rPr>
                  <a:t>0</a:t>
                </a:r>
              </a:p>
              <a:p>
                <a:pPr lvl="2" fontAlgn="base">
                  <a:buFont typeface="Wingdings" panose="05000000000000000000" pitchFamily="2" charset="2"/>
                  <a:buChar char="§"/>
                </a:pPr>
                <a:endParaRPr lang="en-US" altLang="ko-KR" sz="1800" dirty="0">
                  <a:latin typeface="+mj-ea"/>
                  <a:ea typeface="+mj-ea"/>
                </a:endParaRPr>
              </a:p>
              <a:p>
                <a:pPr fontAlgn="t">
                  <a:buFont typeface="Wingdings" pitchFamily="2" charset="2"/>
                  <a:buChar char="u"/>
                </a:pPr>
                <a:endParaRPr lang="en-US" altLang="ko-KR" sz="800" dirty="0">
                  <a:latin typeface="+mj-ea"/>
                  <a:ea typeface="+mj-ea"/>
                </a:endParaRPr>
              </a:p>
              <a:p>
                <a:pPr fontAlgn="t">
                  <a:buFont typeface="Wingdings" pitchFamily="2" charset="2"/>
                  <a:buChar char="u"/>
                </a:pPr>
                <a:endParaRPr lang="en-US" altLang="ko-KR" sz="800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19" y="1340768"/>
                <a:ext cx="8352929" cy="5517232"/>
              </a:xfrm>
              <a:blipFill>
                <a:blip r:embed="rId2"/>
                <a:stretch>
                  <a:fillRect l="-730" t="-884" r="-657" b="-121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통계역학적 앎의 구조와 자연철학</a:t>
            </a:r>
          </a:p>
        </p:txBody>
      </p:sp>
    </p:spTree>
    <p:extLst>
      <p:ext uri="{BB962C8B-B14F-4D97-AF65-F5344CB8AC3E}">
        <p14:creationId xmlns:p14="http://schemas.microsoft.com/office/powerpoint/2010/main" val="3487104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9" y="1340768"/>
            <a:ext cx="8352929" cy="5517232"/>
          </a:xfrm>
        </p:spPr>
        <p:txBody>
          <a:bodyPr>
            <a:normAutofit/>
          </a:bodyPr>
          <a:lstStyle/>
          <a:p>
            <a:pPr fontAlgn="t">
              <a:buFont typeface="맑은 고딕" panose="020B0503020000020004" pitchFamily="50" charset="-127"/>
              <a:buChar char="■"/>
            </a:pPr>
            <a:r>
              <a:rPr lang="ko-KR" altLang="en-US" sz="2400" b="1" dirty="0">
                <a:latin typeface="+mj-ea"/>
                <a:ea typeface="+mj-ea"/>
              </a:rPr>
              <a:t>왜 다시 자연철학인가</a:t>
            </a:r>
            <a:r>
              <a:rPr lang="en-US" altLang="ko-KR" sz="2400" b="1" dirty="0">
                <a:latin typeface="+mj-ea"/>
                <a:ea typeface="+mj-ea"/>
              </a:rPr>
              <a:t>?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endParaRPr lang="en-US" altLang="ko-KR" sz="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+mj-ea"/>
                <a:ea typeface="+mj-ea"/>
              </a:rPr>
              <a:t>자연철학</a:t>
            </a:r>
            <a:r>
              <a:rPr lang="en-US" altLang="ko-KR" sz="2000" dirty="0">
                <a:latin typeface="+mj-ea"/>
                <a:ea typeface="+mj-ea"/>
              </a:rPr>
              <a:t>(</a:t>
            </a:r>
            <a:r>
              <a:rPr lang="ko-KR" altLang="en-US" sz="2000" dirty="0">
                <a:latin typeface="+mj-ea"/>
                <a:ea typeface="+mj-ea"/>
              </a:rPr>
              <a:t>自然哲學</a:t>
            </a:r>
            <a:r>
              <a:rPr lang="en-US" altLang="ko-KR" sz="2000" dirty="0">
                <a:latin typeface="+mj-ea"/>
                <a:ea typeface="+mj-ea"/>
              </a:rPr>
              <a:t>, natural philosophy) :</a:t>
            </a:r>
            <a:r>
              <a:rPr lang="ko-KR" altLang="en-US" sz="2000" dirty="0">
                <a:latin typeface="+mj-ea"/>
                <a:ea typeface="+mj-ea"/>
              </a:rPr>
              <a:t> 사변적 사유를 통해 자연을 합리적이고</a:t>
            </a:r>
            <a:r>
              <a:rPr lang="en-US" altLang="ko-KR" sz="2000" dirty="0">
                <a:latin typeface="+mj-ea"/>
                <a:ea typeface="+mj-ea"/>
              </a:rPr>
              <a:t> </a:t>
            </a:r>
            <a:r>
              <a:rPr lang="ko-KR" altLang="en-US" sz="2000" dirty="0">
                <a:latin typeface="+mj-ea"/>
                <a:ea typeface="+mj-ea"/>
              </a:rPr>
              <a:t>통일적으로 해석하고 설명하려는 철학</a:t>
            </a:r>
            <a:endParaRPr lang="en-US" altLang="ko-KR" sz="20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고대 그리스 자연철학</a:t>
            </a:r>
            <a:r>
              <a:rPr lang="en-US" altLang="ko-KR" sz="1800" dirty="0">
                <a:latin typeface="+mj-ea"/>
                <a:ea typeface="+mj-ea"/>
              </a:rPr>
              <a:t> : </a:t>
            </a:r>
            <a:r>
              <a:rPr lang="ko-KR" altLang="en-US" sz="1800" dirty="0">
                <a:latin typeface="+mj-ea"/>
                <a:ea typeface="+mj-ea"/>
              </a:rPr>
              <a:t>우주</a:t>
            </a:r>
            <a:r>
              <a:rPr lang="en-US" altLang="ko-KR" sz="1800" dirty="0">
                <a:latin typeface="+mj-ea"/>
                <a:ea typeface="+mj-ea"/>
              </a:rPr>
              <a:t>(</a:t>
            </a:r>
            <a:r>
              <a:rPr lang="ko-KR" altLang="en-US" sz="1800" dirty="0">
                <a:latin typeface="+mj-ea"/>
                <a:ea typeface="+mj-ea"/>
              </a:rPr>
              <a:t>자연</a:t>
            </a:r>
            <a:r>
              <a:rPr lang="en-US" altLang="ko-KR" sz="1800" dirty="0">
                <a:latin typeface="+mj-ea"/>
                <a:ea typeface="+mj-ea"/>
              </a:rPr>
              <a:t>)</a:t>
            </a:r>
            <a:r>
              <a:rPr lang="ko-KR" altLang="en-US" sz="1800" dirty="0">
                <a:latin typeface="+mj-ea"/>
                <a:ea typeface="+mj-ea"/>
              </a:rPr>
              <a:t>과 운동에 대한 사변적 탐구</a:t>
            </a:r>
            <a:endParaRPr lang="en-US" altLang="ko-KR" sz="18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n-US" altLang="ko-KR" sz="1800" dirty="0">
                <a:latin typeface="+mj-ea"/>
                <a:ea typeface="+mj-ea"/>
              </a:rPr>
              <a:t>17</a:t>
            </a:r>
            <a:r>
              <a:rPr lang="ko-KR" altLang="en-US" sz="1800" dirty="0">
                <a:latin typeface="+mj-ea"/>
                <a:ea typeface="+mj-ea"/>
              </a:rPr>
              <a:t>세기 전후의 자연철학</a:t>
            </a:r>
            <a:r>
              <a:rPr lang="en-US" altLang="ko-KR" sz="1800" dirty="0">
                <a:latin typeface="+mj-ea"/>
                <a:ea typeface="+mj-ea"/>
              </a:rPr>
              <a:t>(</a:t>
            </a:r>
            <a:r>
              <a:rPr lang="ko-KR" altLang="en-US" sz="1800" dirty="0">
                <a:latin typeface="+mj-ea"/>
                <a:ea typeface="+mj-ea"/>
              </a:rPr>
              <a:t>뉴턴 등</a:t>
            </a:r>
            <a:r>
              <a:rPr lang="en-US" altLang="ko-KR" sz="1800" dirty="0">
                <a:latin typeface="+mj-ea"/>
                <a:ea typeface="+mj-ea"/>
              </a:rPr>
              <a:t>)</a:t>
            </a:r>
            <a:r>
              <a:rPr lang="ko-KR" altLang="en-US" sz="1800" dirty="0">
                <a:latin typeface="+mj-ea"/>
                <a:ea typeface="+mj-ea"/>
              </a:rPr>
              <a:t> </a:t>
            </a:r>
            <a:r>
              <a:rPr lang="en-US" altLang="ko-KR" sz="1800" dirty="0">
                <a:latin typeface="+mj-ea"/>
                <a:ea typeface="+mj-ea"/>
              </a:rPr>
              <a:t>: </a:t>
            </a:r>
            <a:r>
              <a:rPr lang="ko-KR" altLang="en-US" sz="1800" dirty="0">
                <a:latin typeface="+mj-ea"/>
                <a:ea typeface="+mj-ea"/>
              </a:rPr>
              <a:t>자연과학의 선구자 역할</a:t>
            </a:r>
            <a:endParaRPr lang="en-US" altLang="ko-KR" sz="1800" dirty="0">
              <a:latin typeface="+mj-ea"/>
              <a:ea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j-ea"/>
                <a:ea typeface="+mj-ea"/>
              </a:rPr>
              <a:t>자연철학에서 과학으로 </a:t>
            </a:r>
            <a:r>
              <a:rPr lang="en-US" altLang="ko-KR" sz="1800" dirty="0">
                <a:latin typeface="+mj-ea"/>
                <a:ea typeface="+mj-ea"/>
              </a:rPr>
              <a:t>: 19</a:t>
            </a:r>
            <a:r>
              <a:rPr lang="ko-KR" altLang="en-US" sz="1800" dirty="0">
                <a:latin typeface="+mj-ea"/>
                <a:ea typeface="+mj-ea"/>
              </a:rPr>
              <a:t>세기 </a:t>
            </a:r>
            <a:r>
              <a:rPr lang="en-US" altLang="ko-KR" sz="1800" dirty="0">
                <a:latin typeface="+mj-ea"/>
                <a:ea typeface="+mj-ea"/>
              </a:rPr>
              <a:t>“</a:t>
            </a:r>
            <a:r>
              <a:rPr lang="ko-KR" altLang="en-US" sz="1800" dirty="0">
                <a:latin typeface="+mj-ea"/>
                <a:ea typeface="+mj-ea"/>
              </a:rPr>
              <a:t>과학</a:t>
            </a:r>
            <a:r>
              <a:rPr lang="en-US" altLang="ko-KR" sz="1800" dirty="0">
                <a:latin typeface="+mj-ea"/>
                <a:ea typeface="+mj-ea"/>
              </a:rPr>
              <a:t>” </a:t>
            </a:r>
            <a:r>
              <a:rPr lang="ko-KR" altLang="en-US" sz="1800" dirty="0">
                <a:latin typeface="+mj-ea"/>
                <a:ea typeface="+mj-ea"/>
              </a:rPr>
              <a:t>개념의 등장</a:t>
            </a:r>
            <a:r>
              <a:rPr lang="en-US" altLang="ko-KR" sz="1800" dirty="0">
                <a:latin typeface="+mj-ea"/>
                <a:ea typeface="+mj-ea"/>
              </a:rPr>
              <a:t>, </a:t>
            </a:r>
            <a:r>
              <a:rPr lang="ko-KR" altLang="en-US" sz="1800" dirty="0">
                <a:latin typeface="+mj-ea"/>
                <a:ea typeface="+mj-ea"/>
              </a:rPr>
              <a:t>과학의 분야별 세분화</a:t>
            </a:r>
            <a:endParaRPr lang="en-US" altLang="ko-KR" sz="18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r>
              <a:rPr lang="en-US" altLang="ko-KR" sz="2000" dirty="0">
                <a:latin typeface="+mj-ea"/>
                <a:ea typeface="+mj-ea"/>
              </a:rPr>
              <a:t>21</a:t>
            </a:r>
            <a:r>
              <a:rPr lang="ko-KR" altLang="en-US" sz="2000" dirty="0">
                <a:latin typeface="+mj-ea"/>
                <a:ea typeface="+mj-ea"/>
              </a:rPr>
              <a:t>세기 자연</a:t>
            </a:r>
            <a:r>
              <a:rPr lang="en-US" altLang="ko-KR" sz="2000" dirty="0">
                <a:latin typeface="+mj-ea"/>
                <a:ea typeface="+mj-ea"/>
              </a:rPr>
              <a:t>(</a:t>
            </a:r>
            <a:r>
              <a:rPr lang="ko-KR" altLang="en-US" sz="2000" dirty="0">
                <a:latin typeface="+mj-ea"/>
                <a:ea typeface="+mj-ea"/>
              </a:rPr>
              <a:t>우주</a:t>
            </a:r>
            <a:r>
              <a:rPr lang="en-US" altLang="ko-KR" sz="2000" dirty="0">
                <a:latin typeface="+mj-ea"/>
                <a:ea typeface="+mj-ea"/>
              </a:rPr>
              <a:t>)</a:t>
            </a:r>
            <a:r>
              <a:rPr lang="ko-KR" altLang="en-US" sz="2000" dirty="0">
                <a:latin typeface="+mj-ea"/>
                <a:ea typeface="+mj-ea"/>
              </a:rPr>
              <a:t>에 대한 통합적인 사유체계 정립 </a:t>
            </a:r>
            <a:endParaRPr lang="en-US" altLang="ko-KR" sz="2000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세분화한 과학지식간 충돌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일상적 세계관에 부합하는 고전 존재론과 상대성 이론 및 양자역학의 새로운 개념 체계간 충돌      양자역학의 수수께끼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다양한 해석      고전 존재론의 수정과 새로운 통합 존재론 구축</a:t>
            </a: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존재론적 고찰은 성숙한 이론의 마지막 단계에서 이루어짐 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: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과학이론들이 통일된 존재론을 찾아 확고히 설 때까지</a:t>
            </a:r>
            <a:r>
              <a:rPr lang="en-US" altLang="ko-KR" sz="1800" dirty="0">
                <a:latin typeface="+mn-ea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latin typeface="+mn-ea"/>
                <a:cs typeface="함초롬바탕" panose="02030604000101010101" pitchFamily="18" charset="-127"/>
              </a:rPr>
              <a:t>패러다임은 정착되지 않을 것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endParaRPr lang="en-US" altLang="ko-KR" sz="1800" dirty="0">
              <a:latin typeface="+mn-ea"/>
              <a:cs typeface="함초롬바탕" panose="02030604000101010101" pitchFamily="18" charset="-127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ko-KR" altLang="en-US" dirty="0">
              <a:latin typeface="+mj-ea"/>
            </a:endParaRPr>
          </a:p>
          <a:p>
            <a:pPr lvl="2" fontAlgn="base">
              <a:buFont typeface="Wingdings" panose="05000000000000000000" pitchFamily="2" charset="2"/>
              <a:buChar char="§"/>
            </a:pPr>
            <a:endParaRPr lang="ko-KR" altLang="en-US" sz="2000" dirty="0">
              <a:latin typeface="+mj-ea"/>
              <a:ea typeface="+mj-ea"/>
            </a:endParaRPr>
          </a:p>
          <a:p>
            <a:pPr lvl="1" fontAlgn="base">
              <a:buFont typeface="Wingdings" panose="05000000000000000000" pitchFamily="2" charset="2"/>
              <a:buChar char="l"/>
            </a:pPr>
            <a:endParaRPr lang="en-US" altLang="ko-KR" sz="20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>
              <a:latin typeface="+mj-ea"/>
              <a:ea typeface="+mj-ea"/>
            </a:endParaRPr>
          </a:p>
          <a:p>
            <a:pPr fontAlgn="t">
              <a:buFont typeface="Wingdings" pitchFamily="2" charset="2"/>
              <a:buChar char="u"/>
            </a:pPr>
            <a:endParaRPr lang="en-US" altLang="ko-KR" sz="800" dirty="0"/>
          </a:p>
        </p:txBody>
      </p:sp>
      <p:sp>
        <p:nvSpPr>
          <p:cNvPr id="4" name="제목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7030A0"/>
                </a:solidFill>
              </a:rPr>
              <a:t>왜 다시 자연철학인가</a:t>
            </a:r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599F6CF8-D8BF-467D-9FAD-739F380D8E86}"/>
              </a:ext>
            </a:extLst>
          </p:cNvPr>
          <p:cNvSpPr/>
          <p:nvPr/>
        </p:nvSpPr>
        <p:spPr>
          <a:xfrm>
            <a:off x="7236296" y="4581128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5DC09189-11EE-4B70-AD06-B32B1E389652}"/>
              </a:ext>
            </a:extLst>
          </p:cNvPr>
          <p:cNvSpPr/>
          <p:nvPr/>
        </p:nvSpPr>
        <p:spPr>
          <a:xfrm>
            <a:off x="4391980" y="4869160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35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14D85F3-26BB-4EEB-BF83-02ACBB3F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340768"/>
            <a:ext cx="8496746" cy="4530725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ko-KR" sz="8000" b="1" dirty="0">
              <a:solidFill>
                <a:srgbClr val="FFFF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ko-KR" sz="8000" b="1" dirty="0">
                <a:solidFill>
                  <a:srgbClr val="FFFF00"/>
                </a:solidFill>
              </a:rPr>
              <a:t>  </a:t>
            </a:r>
            <a:r>
              <a:rPr lang="ko-KR" altLang="en-US" sz="8000" b="1" dirty="0">
                <a:solidFill>
                  <a:srgbClr val="FFFF00"/>
                </a:solidFill>
              </a:rPr>
              <a:t>    </a:t>
            </a:r>
            <a:r>
              <a:rPr lang="ko-KR" altLang="en-US" sz="8000" b="1" dirty="0">
                <a:solidFill>
                  <a:srgbClr val="7030A0"/>
                </a:solidFill>
              </a:rPr>
              <a:t>감사합니다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_Education03">
  <a:themeElements>
    <a:clrScheme name="Education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ucation03">
      <a:majorFont>
        <a:latin typeface="Corbel"/>
        <a:ea typeface=""/>
        <a:cs typeface=""/>
        <a:font script="Jpan" typeface="HG丸ｺﾞｼｯｸM-PRO"/>
        <a:font script="Hang" typeface="맑은 고딕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丸ｺﾞｼｯｸM-PRO"/>
        <a:font script="Hang" typeface="맑은 고딕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Education03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hade val="100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sx="102000" sy="102000" algn="ct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3500" dist="25400" dir="5400000" sx="102000" sy="102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6600000"/>
            </a:lightRig>
          </a:scene3d>
          <a:sp3d contourW="12700" prstMaterial="dkEdge">
            <a:bevelT w="31750" h="19050" prst="softRound"/>
            <a:contourClr>
              <a:schemeClr val="phClr"/>
            </a:contourClr>
          </a:sp3d>
        </a:effectStyle>
        <a:effectStyle>
          <a:effectLst>
            <a:outerShdw blurRad="63500" dist="25400" dir="5400000" sx="102000" sy="102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6600000"/>
            </a:lightRig>
          </a:scene3d>
          <a:sp3d contourW="12700" prstMaterial="dkEdge">
            <a:bevelT w="69850" h="5715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64000">
              <a:schemeClr val="phClr">
                <a:tint val="100000"/>
                <a:shade val="85000"/>
                <a:satMod val="130000"/>
              </a:schemeClr>
            </a:gs>
            <a:gs pos="72000">
              <a:schemeClr val="phClr">
                <a:shade val="85000"/>
                <a:satMod val="13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90000"/>
                <a:satMod val="200000"/>
              </a:schemeClr>
            </a:gs>
            <a:gs pos="100000">
              <a:schemeClr val="phClr">
                <a:shade val="70000"/>
                <a:satMod val="150000"/>
              </a:schemeClr>
            </a:gs>
          </a:gsLst>
          <a:path path="circle">
            <a:fillToRect l="50000" t="10000" r="50000" b="9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TC010237560[[fn=메모 테마]]</Template>
  <TotalTime>5964</TotalTime>
  <Words>1698</Words>
  <Application>Microsoft Office PowerPoint</Application>
  <PresentationFormat>화면 슬라이드 쇼(4:3)</PresentationFormat>
  <Paragraphs>209</Paragraphs>
  <Slides>17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맑은 고딕</vt:lpstr>
      <vt:lpstr>Arial</vt:lpstr>
      <vt:lpstr>Cambria Math</vt:lpstr>
      <vt:lpstr>Corbel</vt:lpstr>
      <vt:lpstr>Wingdings</vt:lpstr>
      <vt:lpstr>Wingdings 2</vt:lpstr>
      <vt:lpstr>New_Education03</vt:lpstr>
      <vt:lpstr>인식과 존재의 뫼비우스적 순환  : 그 자연철학적 함의</vt:lpstr>
      <vt:lpstr>우주의 진화</vt:lpstr>
      <vt:lpstr>일차질서의 출현</vt:lpstr>
      <vt:lpstr>이차질서의 출현</vt:lpstr>
      <vt:lpstr>지성(앎)의 출현</vt:lpstr>
      <vt:lpstr>온전한 앎: 뫼비우스적 순환</vt:lpstr>
      <vt:lpstr>앎이란?</vt:lpstr>
      <vt:lpstr>앎이란?</vt:lpstr>
      <vt:lpstr>앎이란?</vt:lpstr>
      <vt:lpstr>동역학적 앎의 구조</vt:lpstr>
      <vt:lpstr>동역학적 앎의 구조</vt:lpstr>
      <vt:lpstr>동역학의 자연철학</vt:lpstr>
      <vt:lpstr>동역학의 자연철학</vt:lpstr>
      <vt:lpstr>동역학의 자연철학</vt:lpstr>
      <vt:lpstr>통계역학적 앎의 구조와 자연철학</vt:lpstr>
      <vt:lpstr>왜 다시 자연철학인가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양자역학의 서울해석</dc:title>
  <dc:creator>한별해랑</dc:creator>
  <cp:lastModifiedBy>Lee Jungwon</cp:lastModifiedBy>
  <cp:revision>617</cp:revision>
  <dcterms:created xsi:type="dcterms:W3CDTF">2011-06-21T15:54:31Z</dcterms:created>
  <dcterms:modified xsi:type="dcterms:W3CDTF">2022-06-20T04:15:13Z</dcterms:modified>
</cp:coreProperties>
</file>