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67" r:id="rId4"/>
    <p:sldId id="266" r:id="rId5"/>
    <p:sldId id="259" r:id="rId6"/>
    <p:sldId id="268" r:id="rId7"/>
    <p:sldId id="260" r:id="rId8"/>
    <p:sldId id="261" r:id="rId9"/>
    <p:sldId id="271" r:id="rId10"/>
    <p:sldId id="273" r:id="rId11"/>
    <p:sldId id="279" r:id="rId12"/>
    <p:sldId id="263" r:id="rId13"/>
    <p:sldId id="264" r:id="rId14"/>
    <p:sldId id="281" r:id="rId15"/>
    <p:sldId id="280" r:id="rId16"/>
    <p:sldId id="282" r:id="rId17"/>
    <p:sldId id="283" r:id="rId18"/>
    <p:sldId id="284" r:id="rId19"/>
    <p:sldId id="272" r:id="rId20"/>
    <p:sldId id="265" r:id="rId21"/>
  </p:sldIdLst>
  <p:sldSz cx="12192000" cy="6858000"/>
  <p:notesSz cx="9926638" cy="6797675"/>
  <p:defaultTex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0"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p:restoredTop sz="94694"/>
  </p:normalViewPr>
  <p:slideViewPr>
    <p:cSldViewPr snapToGrid="0" snapToObjects="1">
      <p:cViewPr varScale="1">
        <p:scale>
          <a:sx n="120" d="100"/>
          <a:sy n="120" d="100"/>
        </p:scale>
        <p:origin x="19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kumimoji="1" lang="ko-Kore-KR" altLang="en-US"/>
          </a:p>
        </p:txBody>
      </p:sp>
      <p:sp>
        <p:nvSpPr>
          <p:cNvPr id="3" name="날짜 개체 틀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36564390-A2D9-BE42-84E7-48F774D5E9B3}" type="datetimeFigureOut">
              <a:rPr kumimoji="1" lang="ko-Kore-KR" altLang="en-US" smtClean="0"/>
              <a:t>06/22/2022</a:t>
            </a:fld>
            <a:endParaRPr kumimoji="1" lang="ko-Kore-KR" altLang="en-US"/>
          </a:p>
        </p:txBody>
      </p:sp>
      <p:sp>
        <p:nvSpPr>
          <p:cNvPr id="4" name="슬라이드 이미지 개체 틀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ko-Kore-KR" altLang="en-US"/>
          </a:p>
        </p:txBody>
      </p:sp>
      <p:sp>
        <p:nvSpPr>
          <p:cNvPr id="5" name="슬라이드 노트 개체 틀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6" name="바닥글 개체 틀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kumimoji="1" lang="ko-Kore-KR" altLang="en-US"/>
          </a:p>
        </p:txBody>
      </p:sp>
      <p:sp>
        <p:nvSpPr>
          <p:cNvPr id="7" name="슬라이드 번호 개체 틀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55F9C624-09C5-3543-B974-D424FEFFDE1D}" type="slidenum">
              <a:rPr kumimoji="1" lang="ko-Kore-KR" altLang="en-US" smtClean="0"/>
              <a:t>‹#›</a:t>
            </a:fld>
            <a:endParaRPr kumimoji="1" lang="ko-Kore-KR" altLang="en-US"/>
          </a:p>
        </p:txBody>
      </p:sp>
    </p:spTree>
    <p:extLst>
      <p:ext uri="{BB962C8B-B14F-4D97-AF65-F5344CB8AC3E}">
        <p14:creationId xmlns:p14="http://schemas.microsoft.com/office/powerpoint/2010/main" val="2418548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C93F415-8D09-A191-DB10-AD6A019CCB77}"/>
              </a:ext>
            </a:extLst>
          </p:cNvPr>
          <p:cNvSpPr>
            <a:spLocks noGrp="1"/>
          </p:cNvSpPr>
          <p:nvPr>
            <p:ph type="ctrTitle"/>
          </p:nvPr>
        </p:nvSpPr>
        <p:spPr>
          <a:xfrm>
            <a:off x="1524000" y="1122363"/>
            <a:ext cx="9144000" cy="2387600"/>
          </a:xfrm>
        </p:spPr>
        <p:txBody>
          <a:bodyPr anchor="b"/>
          <a:lstStyle>
            <a:lvl1pPr algn="ctr">
              <a:defRPr sz="6000"/>
            </a:lvl1pPr>
          </a:lstStyle>
          <a:p>
            <a:r>
              <a:rPr kumimoji="1" lang="ko-KR" altLang="en-US"/>
              <a:t>마스터 제목 스타일 편집</a:t>
            </a:r>
            <a:endParaRPr kumimoji="1" lang="ko-Kore-KR" altLang="en-US"/>
          </a:p>
        </p:txBody>
      </p:sp>
      <p:sp>
        <p:nvSpPr>
          <p:cNvPr id="3" name="부제목 2">
            <a:extLst>
              <a:ext uri="{FF2B5EF4-FFF2-40B4-BE49-F238E27FC236}">
                <a16:creationId xmlns:a16="http://schemas.microsoft.com/office/drawing/2014/main" id="{1C6CEC14-4AA1-2503-8B94-1656E0B5AA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ko-KR" altLang="en-US"/>
              <a:t>클릭하여 마스터 부제목 스타일 편집</a:t>
            </a:r>
            <a:endParaRPr kumimoji="1" lang="ko-Kore-KR" altLang="en-US"/>
          </a:p>
        </p:txBody>
      </p:sp>
      <p:sp>
        <p:nvSpPr>
          <p:cNvPr id="4" name="날짜 개체 틀 3">
            <a:extLst>
              <a:ext uri="{FF2B5EF4-FFF2-40B4-BE49-F238E27FC236}">
                <a16:creationId xmlns:a16="http://schemas.microsoft.com/office/drawing/2014/main" id="{5F041090-F7DF-FD02-E0F0-5041D814DD25}"/>
              </a:ext>
            </a:extLst>
          </p:cNvPr>
          <p:cNvSpPr>
            <a:spLocks noGrp="1"/>
          </p:cNvSpPr>
          <p:nvPr>
            <p:ph type="dt" sz="half" idx="10"/>
          </p:nvPr>
        </p:nvSpPr>
        <p:spPr/>
        <p:txBody>
          <a:bodyPr/>
          <a:lstStyle/>
          <a:p>
            <a:fld id="{EAC0584B-D7B0-9A42-B6E3-00D0A49E495C}" type="datetimeFigureOut">
              <a:rPr kumimoji="1" lang="ko-Kore-KR" altLang="en-US" smtClean="0"/>
              <a:t>06/22/2022</a:t>
            </a:fld>
            <a:endParaRPr kumimoji="1" lang="ko-Kore-KR" altLang="en-US"/>
          </a:p>
        </p:txBody>
      </p:sp>
      <p:sp>
        <p:nvSpPr>
          <p:cNvPr id="5" name="바닥글 개체 틀 4">
            <a:extLst>
              <a:ext uri="{FF2B5EF4-FFF2-40B4-BE49-F238E27FC236}">
                <a16:creationId xmlns:a16="http://schemas.microsoft.com/office/drawing/2014/main" id="{5F4E1A7C-9B1D-37DE-34BD-3226509AB2FC}"/>
              </a:ext>
            </a:extLst>
          </p:cNvPr>
          <p:cNvSpPr>
            <a:spLocks noGrp="1"/>
          </p:cNvSpPr>
          <p:nvPr>
            <p:ph type="ftr" sz="quarter" idx="11"/>
          </p:nvPr>
        </p:nvSpPr>
        <p:spPr/>
        <p:txBody>
          <a:bodyPr/>
          <a:lstStyle/>
          <a:p>
            <a:endParaRPr kumimoji="1" lang="ko-Kore-KR" altLang="en-US"/>
          </a:p>
        </p:txBody>
      </p:sp>
      <p:sp>
        <p:nvSpPr>
          <p:cNvPr id="6" name="슬라이드 번호 개체 틀 5">
            <a:extLst>
              <a:ext uri="{FF2B5EF4-FFF2-40B4-BE49-F238E27FC236}">
                <a16:creationId xmlns:a16="http://schemas.microsoft.com/office/drawing/2014/main" id="{2BC8139A-F707-889A-0E50-163B78BED1E7}"/>
              </a:ext>
            </a:extLst>
          </p:cNvPr>
          <p:cNvSpPr>
            <a:spLocks noGrp="1"/>
          </p:cNvSpPr>
          <p:nvPr>
            <p:ph type="sldNum" sz="quarter" idx="12"/>
          </p:nvPr>
        </p:nvSpPr>
        <p:spPr/>
        <p:txBody>
          <a:body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2272689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1B1D94F-4822-EC64-3ED1-90FBBBE0A0C3}"/>
              </a:ext>
            </a:extLst>
          </p:cNvPr>
          <p:cNvSpPr>
            <a:spLocks noGrp="1"/>
          </p:cNvSpPr>
          <p:nvPr>
            <p:ph type="title"/>
          </p:nvPr>
        </p:nvSpPr>
        <p:spPr/>
        <p:txBody>
          <a:bodyPr/>
          <a:lstStyle/>
          <a:p>
            <a:r>
              <a:rPr kumimoji="1" lang="ko-KR" altLang="en-US"/>
              <a:t>마스터 제목 스타일 편집</a:t>
            </a:r>
            <a:endParaRPr kumimoji="1" lang="ko-Kore-KR" altLang="en-US"/>
          </a:p>
        </p:txBody>
      </p:sp>
      <p:sp>
        <p:nvSpPr>
          <p:cNvPr id="3" name="내용 개체 틀 2">
            <a:extLst>
              <a:ext uri="{FF2B5EF4-FFF2-40B4-BE49-F238E27FC236}">
                <a16:creationId xmlns:a16="http://schemas.microsoft.com/office/drawing/2014/main" id="{B7AB5298-BD88-0BDC-E333-5CC45A18D9C8}"/>
              </a:ext>
            </a:extLst>
          </p:cNvPr>
          <p:cNvSpPr>
            <a:spLocks noGrp="1"/>
          </p:cNvSpPr>
          <p:nvPr>
            <p:ph idx="1"/>
          </p:nvPr>
        </p:nvSpPr>
        <p:spPr/>
        <p:txBody>
          <a:bodyPr/>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4" name="날짜 개체 틀 3">
            <a:extLst>
              <a:ext uri="{FF2B5EF4-FFF2-40B4-BE49-F238E27FC236}">
                <a16:creationId xmlns:a16="http://schemas.microsoft.com/office/drawing/2014/main" id="{75EC0CEB-256B-8D2A-B52B-4D097EFDD938}"/>
              </a:ext>
            </a:extLst>
          </p:cNvPr>
          <p:cNvSpPr>
            <a:spLocks noGrp="1"/>
          </p:cNvSpPr>
          <p:nvPr>
            <p:ph type="dt" sz="half" idx="10"/>
          </p:nvPr>
        </p:nvSpPr>
        <p:spPr/>
        <p:txBody>
          <a:bodyPr/>
          <a:lstStyle/>
          <a:p>
            <a:fld id="{EAC0584B-D7B0-9A42-B6E3-00D0A49E495C}" type="datetimeFigureOut">
              <a:rPr kumimoji="1" lang="ko-Kore-KR" altLang="en-US" smtClean="0"/>
              <a:t>06/22/2022</a:t>
            </a:fld>
            <a:endParaRPr kumimoji="1" lang="ko-Kore-KR" altLang="en-US"/>
          </a:p>
        </p:txBody>
      </p:sp>
      <p:sp>
        <p:nvSpPr>
          <p:cNvPr id="5" name="바닥글 개체 틀 4">
            <a:extLst>
              <a:ext uri="{FF2B5EF4-FFF2-40B4-BE49-F238E27FC236}">
                <a16:creationId xmlns:a16="http://schemas.microsoft.com/office/drawing/2014/main" id="{7FC51552-2501-E539-DF07-CBD74F166EEC}"/>
              </a:ext>
            </a:extLst>
          </p:cNvPr>
          <p:cNvSpPr>
            <a:spLocks noGrp="1"/>
          </p:cNvSpPr>
          <p:nvPr>
            <p:ph type="ftr" sz="quarter" idx="11"/>
          </p:nvPr>
        </p:nvSpPr>
        <p:spPr/>
        <p:txBody>
          <a:bodyPr/>
          <a:lstStyle/>
          <a:p>
            <a:endParaRPr kumimoji="1" lang="ko-Kore-KR" altLang="en-US"/>
          </a:p>
        </p:txBody>
      </p:sp>
      <p:sp>
        <p:nvSpPr>
          <p:cNvPr id="6" name="슬라이드 번호 개체 틀 5">
            <a:extLst>
              <a:ext uri="{FF2B5EF4-FFF2-40B4-BE49-F238E27FC236}">
                <a16:creationId xmlns:a16="http://schemas.microsoft.com/office/drawing/2014/main" id="{E74C3290-547B-8C0A-B9D6-AAA2EE1A06C6}"/>
              </a:ext>
            </a:extLst>
          </p:cNvPr>
          <p:cNvSpPr>
            <a:spLocks noGrp="1"/>
          </p:cNvSpPr>
          <p:nvPr>
            <p:ph type="sldNum" sz="quarter" idx="12"/>
          </p:nvPr>
        </p:nvSpPr>
        <p:spPr/>
        <p:txBody>
          <a:body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2939855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1560669-12CE-76C4-F9C5-5B8D452232E3}"/>
              </a:ext>
            </a:extLst>
          </p:cNvPr>
          <p:cNvSpPr>
            <a:spLocks noGrp="1"/>
          </p:cNvSpPr>
          <p:nvPr>
            <p:ph type="title"/>
          </p:nvPr>
        </p:nvSpPr>
        <p:spPr>
          <a:xfrm>
            <a:off x="831850" y="1709738"/>
            <a:ext cx="10515600" cy="2852737"/>
          </a:xfrm>
        </p:spPr>
        <p:txBody>
          <a:bodyPr anchor="b"/>
          <a:lstStyle>
            <a:lvl1pPr>
              <a:defRPr sz="6000"/>
            </a:lvl1pPr>
          </a:lstStyle>
          <a:p>
            <a:r>
              <a:rPr kumimoji="1" lang="ko-KR" altLang="en-US"/>
              <a:t>마스터 제목 스타일 편집</a:t>
            </a:r>
            <a:endParaRPr kumimoji="1" lang="ko-Kore-KR" altLang="en-US"/>
          </a:p>
        </p:txBody>
      </p:sp>
      <p:sp>
        <p:nvSpPr>
          <p:cNvPr id="3" name="텍스트 개체 틀 2">
            <a:extLst>
              <a:ext uri="{FF2B5EF4-FFF2-40B4-BE49-F238E27FC236}">
                <a16:creationId xmlns:a16="http://schemas.microsoft.com/office/drawing/2014/main" id="{C0CA59C5-D5C5-AEAD-1DD1-3558CF23A5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ko-KR" altLang="en-US"/>
              <a:t>마스터 텍스트 스타일을 편집하려면 클릭</a:t>
            </a:r>
          </a:p>
        </p:txBody>
      </p:sp>
      <p:sp>
        <p:nvSpPr>
          <p:cNvPr id="4" name="날짜 개체 틀 3">
            <a:extLst>
              <a:ext uri="{FF2B5EF4-FFF2-40B4-BE49-F238E27FC236}">
                <a16:creationId xmlns:a16="http://schemas.microsoft.com/office/drawing/2014/main" id="{119D659E-F31D-3A5F-AED0-E584C10BD1FA}"/>
              </a:ext>
            </a:extLst>
          </p:cNvPr>
          <p:cNvSpPr>
            <a:spLocks noGrp="1"/>
          </p:cNvSpPr>
          <p:nvPr>
            <p:ph type="dt" sz="half" idx="10"/>
          </p:nvPr>
        </p:nvSpPr>
        <p:spPr/>
        <p:txBody>
          <a:bodyPr/>
          <a:lstStyle/>
          <a:p>
            <a:fld id="{EAC0584B-D7B0-9A42-B6E3-00D0A49E495C}" type="datetimeFigureOut">
              <a:rPr kumimoji="1" lang="ko-Kore-KR" altLang="en-US" smtClean="0"/>
              <a:t>06/22/2022</a:t>
            </a:fld>
            <a:endParaRPr kumimoji="1" lang="ko-Kore-KR" altLang="en-US"/>
          </a:p>
        </p:txBody>
      </p:sp>
      <p:sp>
        <p:nvSpPr>
          <p:cNvPr id="5" name="바닥글 개체 틀 4">
            <a:extLst>
              <a:ext uri="{FF2B5EF4-FFF2-40B4-BE49-F238E27FC236}">
                <a16:creationId xmlns:a16="http://schemas.microsoft.com/office/drawing/2014/main" id="{48849C97-3F3D-F144-9714-2F970FF27A6B}"/>
              </a:ext>
            </a:extLst>
          </p:cNvPr>
          <p:cNvSpPr>
            <a:spLocks noGrp="1"/>
          </p:cNvSpPr>
          <p:nvPr>
            <p:ph type="ftr" sz="quarter" idx="11"/>
          </p:nvPr>
        </p:nvSpPr>
        <p:spPr/>
        <p:txBody>
          <a:bodyPr/>
          <a:lstStyle/>
          <a:p>
            <a:endParaRPr kumimoji="1" lang="ko-Kore-KR" altLang="en-US"/>
          </a:p>
        </p:txBody>
      </p:sp>
      <p:sp>
        <p:nvSpPr>
          <p:cNvPr id="6" name="슬라이드 번호 개체 틀 5">
            <a:extLst>
              <a:ext uri="{FF2B5EF4-FFF2-40B4-BE49-F238E27FC236}">
                <a16:creationId xmlns:a16="http://schemas.microsoft.com/office/drawing/2014/main" id="{889E4E8D-21DD-2DF0-5534-D533DC9417C2}"/>
              </a:ext>
            </a:extLst>
          </p:cNvPr>
          <p:cNvSpPr>
            <a:spLocks noGrp="1"/>
          </p:cNvSpPr>
          <p:nvPr>
            <p:ph type="sldNum" sz="quarter" idx="12"/>
          </p:nvPr>
        </p:nvSpPr>
        <p:spPr/>
        <p:txBody>
          <a:body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1609312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E619EF0-4085-711C-821F-16F9FB7CB86E}"/>
              </a:ext>
            </a:extLst>
          </p:cNvPr>
          <p:cNvSpPr>
            <a:spLocks noGrp="1"/>
          </p:cNvSpPr>
          <p:nvPr>
            <p:ph type="title"/>
          </p:nvPr>
        </p:nvSpPr>
        <p:spPr/>
        <p:txBody>
          <a:bodyPr/>
          <a:lstStyle/>
          <a:p>
            <a:r>
              <a:rPr kumimoji="1" lang="ko-KR" altLang="en-US"/>
              <a:t>마스터 제목 스타일 편집</a:t>
            </a:r>
            <a:endParaRPr kumimoji="1" lang="ko-Kore-KR" altLang="en-US"/>
          </a:p>
        </p:txBody>
      </p:sp>
      <p:sp>
        <p:nvSpPr>
          <p:cNvPr id="3" name="내용 개체 틀 2">
            <a:extLst>
              <a:ext uri="{FF2B5EF4-FFF2-40B4-BE49-F238E27FC236}">
                <a16:creationId xmlns:a16="http://schemas.microsoft.com/office/drawing/2014/main" id="{A98697BA-B094-5C4A-76FD-0D20A6DB05CA}"/>
              </a:ext>
            </a:extLst>
          </p:cNvPr>
          <p:cNvSpPr>
            <a:spLocks noGrp="1"/>
          </p:cNvSpPr>
          <p:nvPr>
            <p:ph sz="half" idx="1"/>
          </p:nvPr>
        </p:nvSpPr>
        <p:spPr>
          <a:xfrm>
            <a:off x="838200" y="1825625"/>
            <a:ext cx="5181600" cy="4351338"/>
          </a:xfrm>
        </p:spPr>
        <p:txBody>
          <a:bodyPr/>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4" name="내용 개체 틀 3">
            <a:extLst>
              <a:ext uri="{FF2B5EF4-FFF2-40B4-BE49-F238E27FC236}">
                <a16:creationId xmlns:a16="http://schemas.microsoft.com/office/drawing/2014/main" id="{80730076-4F36-C9CA-9985-75B1548BB599}"/>
              </a:ext>
            </a:extLst>
          </p:cNvPr>
          <p:cNvSpPr>
            <a:spLocks noGrp="1"/>
          </p:cNvSpPr>
          <p:nvPr>
            <p:ph sz="half" idx="2"/>
          </p:nvPr>
        </p:nvSpPr>
        <p:spPr>
          <a:xfrm>
            <a:off x="6172200" y="1825625"/>
            <a:ext cx="5181600" cy="4351338"/>
          </a:xfrm>
        </p:spPr>
        <p:txBody>
          <a:bodyPr/>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5" name="날짜 개체 틀 4">
            <a:extLst>
              <a:ext uri="{FF2B5EF4-FFF2-40B4-BE49-F238E27FC236}">
                <a16:creationId xmlns:a16="http://schemas.microsoft.com/office/drawing/2014/main" id="{96FC73FE-00EC-09D2-5F2F-9D95AB72AC2B}"/>
              </a:ext>
            </a:extLst>
          </p:cNvPr>
          <p:cNvSpPr>
            <a:spLocks noGrp="1"/>
          </p:cNvSpPr>
          <p:nvPr>
            <p:ph type="dt" sz="half" idx="10"/>
          </p:nvPr>
        </p:nvSpPr>
        <p:spPr/>
        <p:txBody>
          <a:bodyPr/>
          <a:lstStyle/>
          <a:p>
            <a:fld id="{EAC0584B-D7B0-9A42-B6E3-00D0A49E495C}" type="datetimeFigureOut">
              <a:rPr kumimoji="1" lang="ko-Kore-KR" altLang="en-US" smtClean="0"/>
              <a:t>06/22/2022</a:t>
            </a:fld>
            <a:endParaRPr kumimoji="1" lang="ko-Kore-KR" altLang="en-US"/>
          </a:p>
        </p:txBody>
      </p:sp>
      <p:sp>
        <p:nvSpPr>
          <p:cNvPr id="6" name="바닥글 개체 틀 5">
            <a:extLst>
              <a:ext uri="{FF2B5EF4-FFF2-40B4-BE49-F238E27FC236}">
                <a16:creationId xmlns:a16="http://schemas.microsoft.com/office/drawing/2014/main" id="{07A866A6-F401-E4C8-5391-661D420B5C8B}"/>
              </a:ext>
            </a:extLst>
          </p:cNvPr>
          <p:cNvSpPr>
            <a:spLocks noGrp="1"/>
          </p:cNvSpPr>
          <p:nvPr>
            <p:ph type="ftr" sz="quarter" idx="11"/>
          </p:nvPr>
        </p:nvSpPr>
        <p:spPr/>
        <p:txBody>
          <a:bodyPr/>
          <a:lstStyle/>
          <a:p>
            <a:endParaRPr kumimoji="1" lang="ko-Kore-KR" altLang="en-US"/>
          </a:p>
        </p:txBody>
      </p:sp>
      <p:sp>
        <p:nvSpPr>
          <p:cNvPr id="7" name="슬라이드 번호 개체 틀 6">
            <a:extLst>
              <a:ext uri="{FF2B5EF4-FFF2-40B4-BE49-F238E27FC236}">
                <a16:creationId xmlns:a16="http://schemas.microsoft.com/office/drawing/2014/main" id="{484AC641-CA4E-27A7-A31E-750CAC322DCD}"/>
              </a:ext>
            </a:extLst>
          </p:cNvPr>
          <p:cNvSpPr>
            <a:spLocks noGrp="1"/>
          </p:cNvSpPr>
          <p:nvPr>
            <p:ph type="sldNum" sz="quarter" idx="12"/>
          </p:nvPr>
        </p:nvSpPr>
        <p:spPr/>
        <p:txBody>
          <a:body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33209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D4BCEB6-5477-C210-255F-4513C28B8160}"/>
              </a:ext>
            </a:extLst>
          </p:cNvPr>
          <p:cNvSpPr>
            <a:spLocks noGrp="1"/>
          </p:cNvSpPr>
          <p:nvPr>
            <p:ph type="title"/>
          </p:nvPr>
        </p:nvSpPr>
        <p:spPr>
          <a:xfrm>
            <a:off x="839788" y="365125"/>
            <a:ext cx="10515600" cy="1325563"/>
          </a:xfrm>
        </p:spPr>
        <p:txBody>
          <a:bodyPr/>
          <a:lstStyle/>
          <a:p>
            <a:r>
              <a:rPr kumimoji="1" lang="ko-KR" altLang="en-US"/>
              <a:t>마스터 제목 스타일 편집</a:t>
            </a:r>
            <a:endParaRPr kumimoji="1" lang="ko-Kore-KR" altLang="en-US"/>
          </a:p>
        </p:txBody>
      </p:sp>
      <p:sp>
        <p:nvSpPr>
          <p:cNvPr id="3" name="텍스트 개체 틀 2">
            <a:extLst>
              <a:ext uri="{FF2B5EF4-FFF2-40B4-BE49-F238E27FC236}">
                <a16:creationId xmlns:a16="http://schemas.microsoft.com/office/drawing/2014/main" id="{A05F2DD1-7CE4-D07A-542A-DA2547B04D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ko-KR" altLang="en-US"/>
              <a:t>마스터 텍스트 스타일을 편집하려면 클릭</a:t>
            </a:r>
          </a:p>
        </p:txBody>
      </p:sp>
      <p:sp>
        <p:nvSpPr>
          <p:cNvPr id="4" name="내용 개체 틀 3">
            <a:extLst>
              <a:ext uri="{FF2B5EF4-FFF2-40B4-BE49-F238E27FC236}">
                <a16:creationId xmlns:a16="http://schemas.microsoft.com/office/drawing/2014/main" id="{5FA1E6E2-F112-6089-0DE7-0681EA0F3423}"/>
              </a:ext>
            </a:extLst>
          </p:cNvPr>
          <p:cNvSpPr>
            <a:spLocks noGrp="1"/>
          </p:cNvSpPr>
          <p:nvPr>
            <p:ph sz="half" idx="2"/>
          </p:nvPr>
        </p:nvSpPr>
        <p:spPr>
          <a:xfrm>
            <a:off x="839788" y="2505075"/>
            <a:ext cx="5157787" cy="3684588"/>
          </a:xfrm>
        </p:spPr>
        <p:txBody>
          <a:bodyPr/>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5" name="텍스트 개체 틀 4">
            <a:extLst>
              <a:ext uri="{FF2B5EF4-FFF2-40B4-BE49-F238E27FC236}">
                <a16:creationId xmlns:a16="http://schemas.microsoft.com/office/drawing/2014/main" id="{B77BE8A8-D50C-A644-495A-6DE09D7B58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ko-KR" altLang="en-US"/>
              <a:t>마스터 텍스트 스타일을 편집하려면 클릭</a:t>
            </a:r>
          </a:p>
        </p:txBody>
      </p:sp>
      <p:sp>
        <p:nvSpPr>
          <p:cNvPr id="6" name="내용 개체 틀 5">
            <a:extLst>
              <a:ext uri="{FF2B5EF4-FFF2-40B4-BE49-F238E27FC236}">
                <a16:creationId xmlns:a16="http://schemas.microsoft.com/office/drawing/2014/main" id="{C30480C0-CBF4-D72D-78E1-04CE265F84FC}"/>
              </a:ext>
            </a:extLst>
          </p:cNvPr>
          <p:cNvSpPr>
            <a:spLocks noGrp="1"/>
          </p:cNvSpPr>
          <p:nvPr>
            <p:ph sz="quarter" idx="4"/>
          </p:nvPr>
        </p:nvSpPr>
        <p:spPr>
          <a:xfrm>
            <a:off x="6172200" y="2505075"/>
            <a:ext cx="5183188" cy="3684588"/>
          </a:xfrm>
        </p:spPr>
        <p:txBody>
          <a:bodyPr/>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7" name="날짜 개체 틀 6">
            <a:extLst>
              <a:ext uri="{FF2B5EF4-FFF2-40B4-BE49-F238E27FC236}">
                <a16:creationId xmlns:a16="http://schemas.microsoft.com/office/drawing/2014/main" id="{B8E87E94-21B9-1F76-A83F-E42DAB0AA3CA}"/>
              </a:ext>
            </a:extLst>
          </p:cNvPr>
          <p:cNvSpPr>
            <a:spLocks noGrp="1"/>
          </p:cNvSpPr>
          <p:nvPr>
            <p:ph type="dt" sz="half" idx="10"/>
          </p:nvPr>
        </p:nvSpPr>
        <p:spPr/>
        <p:txBody>
          <a:bodyPr/>
          <a:lstStyle/>
          <a:p>
            <a:fld id="{EAC0584B-D7B0-9A42-B6E3-00D0A49E495C}" type="datetimeFigureOut">
              <a:rPr kumimoji="1" lang="ko-Kore-KR" altLang="en-US" smtClean="0"/>
              <a:t>06/22/2022</a:t>
            </a:fld>
            <a:endParaRPr kumimoji="1" lang="ko-Kore-KR" altLang="en-US"/>
          </a:p>
        </p:txBody>
      </p:sp>
      <p:sp>
        <p:nvSpPr>
          <p:cNvPr id="8" name="바닥글 개체 틀 7">
            <a:extLst>
              <a:ext uri="{FF2B5EF4-FFF2-40B4-BE49-F238E27FC236}">
                <a16:creationId xmlns:a16="http://schemas.microsoft.com/office/drawing/2014/main" id="{EB62FD89-C766-466C-E271-982676EDD87B}"/>
              </a:ext>
            </a:extLst>
          </p:cNvPr>
          <p:cNvSpPr>
            <a:spLocks noGrp="1"/>
          </p:cNvSpPr>
          <p:nvPr>
            <p:ph type="ftr" sz="quarter" idx="11"/>
          </p:nvPr>
        </p:nvSpPr>
        <p:spPr/>
        <p:txBody>
          <a:bodyPr/>
          <a:lstStyle/>
          <a:p>
            <a:endParaRPr kumimoji="1" lang="ko-Kore-KR" altLang="en-US"/>
          </a:p>
        </p:txBody>
      </p:sp>
      <p:sp>
        <p:nvSpPr>
          <p:cNvPr id="9" name="슬라이드 번호 개체 틀 8">
            <a:extLst>
              <a:ext uri="{FF2B5EF4-FFF2-40B4-BE49-F238E27FC236}">
                <a16:creationId xmlns:a16="http://schemas.microsoft.com/office/drawing/2014/main" id="{8B0955AD-A2C5-2538-75B3-18D642B90695}"/>
              </a:ext>
            </a:extLst>
          </p:cNvPr>
          <p:cNvSpPr>
            <a:spLocks noGrp="1"/>
          </p:cNvSpPr>
          <p:nvPr>
            <p:ph type="sldNum" sz="quarter" idx="12"/>
          </p:nvPr>
        </p:nvSpPr>
        <p:spPr/>
        <p:txBody>
          <a:body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97833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8BAA43C-CB9F-543B-AB32-02FED8A62986}"/>
              </a:ext>
            </a:extLst>
          </p:cNvPr>
          <p:cNvSpPr>
            <a:spLocks noGrp="1"/>
          </p:cNvSpPr>
          <p:nvPr>
            <p:ph type="title"/>
          </p:nvPr>
        </p:nvSpPr>
        <p:spPr/>
        <p:txBody>
          <a:bodyPr/>
          <a:lstStyle/>
          <a:p>
            <a:r>
              <a:rPr kumimoji="1" lang="ko-KR" altLang="en-US"/>
              <a:t>마스터 제목 스타일 편집</a:t>
            </a:r>
            <a:endParaRPr kumimoji="1" lang="ko-Kore-KR" altLang="en-US"/>
          </a:p>
        </p:txBody>
      </p:sp>
      <p:sp>
        <p:nvSpPr>
          <p:cNvPr id="3" name="날짜 개체 틀 2">
            <a:extLst>
              <a:ext uri="{FF2B5EF4-FFF2-40B4-BE49-F238E27FC236}">
                <a16:creationId xmlns:a16="http://schemas.microsoft.com/office/drawing/2014/main" id="{DA4B1494-422F-6535-C0E3-B24E8CA89D66}"/>
              </a:ext>
            </a:extLst>
          </p:cNvPr>
          <p:cNvSpPr>
            <a:spLocks noGrp="1"/>
          </p:cNvSpPr>
          <p:nvPr>
            <p:ph type="dt" sz="half" idx="10"/>
          </p:nvPr>
        </p:nvSpPr>
        <p:spPr/>
        <p:txBody>
          <a:bodyPr/>
          <a:lstStyle/>
          <a:p>
            <a:fld id="{EAC0584B-D7B0-9A42-B6E3-00D0A49E495C}" type="datetimeFigureOut">
              <a:rPr kumimoji="1" lang="ko-Kore-KR" altLang="en-US" smtClean="0"/>
              <a:t>06/22/2022</a:t>
            </a:fld>
            <a:endParaRPr kumimoji="1" lang="ko-Kore-KR" altLang="en-US"/>
          </a:p>
        </p:txBody>
      </p:sp>
      <p:sp>
        <p:nvSpPr>
          <p:cNvPr id="4" name="바닥글 개체 틀 3">
            <a:extLst>
              <a:ext uri="{FF2B5EF4-FFF2-40B4-BE49-F238E27FC236}">
                <a16:creationId xmlns:a16="http://schemas.microsoft.com/office/drawing/2014/main" id="{C5FE8E7B-E1E8-DA21-1707-5DB9C8EA5F92}"/>
              </a:ext>
            </a:extLst>
          </p:cNvPr>
          <p:cNvSpPr>
            <a:spLocks noGrp="1"/>
          </p:cNvSpPr>
          <p:nvPr>
            <p:ph type="ftr" sz="quarter" idx="11"/>
          </p:nvPr>
        </p:nvSpPr>
        <p:spPr/>
        <p:txBody>
          <a:bodyPr/>
          <a:lstStyle/>
          <a:p>
            <a:endParaRPr kumimoji="1" lang="ko-Kore-KR" altLang="en-US"/>
          </a:p>
        </p:txBody>
      </p:sp>
      <p:sp>
        <p:nvSpPr>
          <p:cNvPr id="5" name="슬라이드 번호 개체 틀 4">
            <a:extLst>
              <a:ext uri="{FF2B5EF4-FFF2-40B4-BE49-F238E27FC236}">
                <a16:creationId xmlns:a16="http://schemas.microsoft.com/office/drawing/2014/main" id="{8A509105-EA89-4FD3-1494-DF03B5C2623C}"/>
              </a:ext>
            </a:extLst>
          </p:cNvPr>
          <p:cNvSpPr>
            <a:spLocks noGrp="1"/>
          </p:cNvSpPr>
          <p:nvPr>
            <p:ph type="sldNum" sz="quarter" idx="12"/>
          </p:nvPr>
        </p:nvSpPr>
        <p:spPr/>
        <p:txBody>
          <a:body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4113196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26B10277-CC36-68BD-150A-CA9D8068BA0C}"/>
              </a:ext>
            </a:extLst>
          </p:cNvPr>
          <p:cNvSpPr>
            <a:spLocks noGrp="1"/>
          </p:cNvSpPr>
          <p:nvPr>
            <p:ph type="dt" sz="half" idx="10"/>
          </p:nvPr>
        </p:nvSpPr>
        <p:spPr/>
        <p:txBody>
          <a:bodyPr/>
          <a:lstStyle/>
          <a:p>
            <a:fld id="{EAC0584B-D7B0-9A42-B6E3-00D0A49E495C}" type="datetimeFigureOut">
              <a:rPr kumimoji="1" lang="ko-Kore-KR" altLang="en-US" smtClean="0"/>
              <a:t>06/22/2022</a:t>
            </a:fld>
            <a:endParaRPr kumimoji="1" lang="ko-Kore-KR" altLang="en-US"/>
          </a:p>
        </p:txBody>
      </p:sp>
      <p:sp>
        <p:nvSpPr>
          <p:cNvPr id="3" name="바닥글 개체 틀 2">
            <a:extLst>
              <a:ext uri="{FF2B5EF4-FFF2-40B4-BE49-F238E27FC236}">
                <a16:creationId xmlns:a16="http://schemas.microsoft.com/office/drawing/2014/main" id="{1747F5E6-3A6D-CBFA-A03C-7B3D8B111878}"/>
              </a:ext>
            </a:extLst>
          </p:cNvPr>
          <p:cNvSpPr>
            <a:spLocks noGrp="1"/>
          </p:cNvSpPr>
          <p:nvPr>
            <p:ph type="ftr" sz="quarter" idx="11"/>
          </p:nvPr>
        </p:nvSpPr>
        <p:spPr/>
        <p:txBody>
          <a:bodyPr/>
          <a:lstStyle/>
          <a:p>
            <a:endParaRPr kumimoji="1" lang="ko-Kore-KR" altLang="en-US"/>
          </a:p>
        </p:txBody>
      </p:sp>
      <p:sp>
        <p:nvSpPr>
          <p:cNvPr id="4" name="슬라이드 번호 개체 틀 3">
            <a:extLst>
              <a:ext uri="{FF2B5EF4-FFF2-40B4-BE49-F238E27FC236}">
                <a16:creationId xmlns:a16="http://schemas.microsoft.com/office/drawing/2014/main" id="{6B7FD631-A454-7CC3-AF81-93FFBFCA9AF6}"/>
              </a:ext>
            </a:extLst>
          </p:cNvPr>
          <p:cNvSpPr>
            <a:spLocks noGrp="1"/>
          </p:cNvSpPr>
          <p:nvPr>
            <p:ph type="sldNum" sz="quarter" idx="12"/>
          </p:nvPr>
        </p:nvSpPr>
        <p:spPr/>
        <p:txBody>
          <a:body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2088649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88F58E5-EE82-F85C-59B6-2CC885BE6B13}"/>
              </a:ext>
            </a:extLst>
          </p:cNvPr>
          <p:cNvSpPr>
            <a:spLocks noGrp="1"/>
          </p:cNvSpPr>
          <p:nvPr>
            <p:ph type="title"/>
          </p:nvPr>
        </p:nvSpPr>
        <p:spPr>
          <a:xfrm>
            <a:off x="839788" y="457200"/>
            <a:ext cx="3932237" cy="1600200"/>
          </a:xfrm>
        </p:spPr>
        <p:txBody>
          <a:bodyPr anchor="b"/>
          <a:lstStyle>
            <a:lvl1pPr>
              <a:defRPr sz="3200"/>
            </a:lvl1pPr>
          </a:lstStyle>
          <a:p>
            <a:r>
              <a:rPr kumimoji="1" lang="ko-KR" altLang="en-US"/>
              <a:t>마스터 제목 스타일 편집</a:t>
            </a:r>
            <a:endParaRPr kumimoji="1" lang="ko-Kore-KR" altLang="en-US"/>
          </a:p>
        </p:txBody>
      </p:sp>
      <p:sp>
        <p:nvSpPr>
          <p:cNvPr id="3" name="내용 개체 틀 2">
            <a:extLst>
              <a:ext uri="{FF2B5EF4-FFF2-40B4-BE49-F238E27FC236}">
                <a16:creationId xmlns:a16="http://schemas.microsoft.com/office/drawing/2014/main" id="{7E48DDDD-A62A-708C-C6CF-F926A59CCE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4" name="텍스트 개체 틀 3">
            <a:extLst>
              <a:ext uri="{FF2B5EF4-FFF2-40B4-BE49-F238E27FC236}">
                <a16:creationId xmlns:a16="http://schemas.microsoft.com/office/drawing/2014/main" id="{0B82646F-722E-A1CA-6598-8C7ECDBC3D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ko-KR" altLang="en-US"/>
              <a:t>마스터 텍스트 스타일을 편집하려면 클릭</a:t>
            </a:r>
          </a:p>
        </p:txBody>
      </p:sp>
      <p:sp>
        <p:nvSpPr>
          <p:cNvPr id="5" name="날짜 개체 틀 4">
            <a:extLst>
              <a:ext uri="{FF2B5EF4-FFF2-40B4-BE49-F238E27FC236}">
                <a16:creationId xmlns:a16="http://schemas.microsoft.com/office/drawing/2014/main" id="{8C0FDB75-012C-8BC5-365B-D1C1D0AFB05F}"/>
              </a:ext>
            </a:extLst>
          </p:cNvPr>
          <p:cNvSpPr>
            <a:spLocks noGrp="1"/>
          </p:cNvSpPr>
          <p:nvPr>
            <p:ph type="dt" sz="half" idx="10"/>
          </p:nvPr>
        </p:nvSpPr>
        <p:spPr/>
        <p:txBody>
          <a:bodyPr/>
          <a:lstStyle/>
          <a:p>
            <a:fld id="{EAC0584B-D7B0-9A42-B6E3-00D0A49E495C}" type="datetimeFigureOut">
              <a:rPr kumimoji="1" lang="ko-Kore-KR" altLang="en-US" smtClean="0"/>
              <a:t>06/22/2022</a:t>
            </a:fld>
            <a:endParaRPr kumimoji="1" lang="ko-Kore-KR" altLang="en-US"/>
          </a:p>
        </p:txBody>
      </p:sp>
      <p:sp>
        <p:nvSpPr>
          <p:cNvPr id="6" name="바닥글 개체 틀 5">
            <a:extLst>
              <a:ext uri="{FF2B5EF4-FFF2-40B4-BE49-F238E27FC236}">
                <a16:creationId xmlns:a16="http://schemas.microsoft.com/office/drawing/2014/main" id="{5023565E-0786-4B6E-7834-DAD17BAC8B51}"/>
              </a:ext>
            </a:extLst>
          </p:cNvPr>
          <p:cNvSpPr>
            <a:spLocks noGrp="1"/>
          </p:cNvSpPr>
          <p:nvPr>
            <p:ph type="ftr" sz="quarter" idx="11"/>
          </p:nvPr>
        </p:nvSpPr>
        <p:spPr/>
        <p:txBody>
          <a:bodyPr/>
          <a:lstStyle/>
          <a:p>
            <a:endParaRPr kumimoji="1" lang="ko-Kore-KR" altLang="en-US"/>
          </a:p>
        </p:txBody>
      </p:sp>
      <p:sp>
        <p:nvSpPr>
          <p:cNvPr id="7" name="슬라이드 번호 개체 틀 6">
            <a:extLst>
              <a:ext uri="{FF2B5EF4-FFF2-40B4-BE49-F238E27FC236}">
                <a16:creationId xmlns:a16="http://schemas.microsoft.com/office/drawing/2014/main" id="{10753754-D0D0-5EFE-40B9-203BFC7D1081}"/>
              </a:ext>
            </a:extLst>
          </p:cNvPr>
          <p:cNvSpPr>
            <a:spLocks noGrp="1"/>
          </p:cNvSpPr>
          <p:nvPr>
            <p:ph type="sldNum" sz="quarter" idx="12"/>
          </p:nvPr>
        </p:nvSpPr>
        <p:spPr/>
        <p:txBody>
          <a:body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1326788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BA602D2-6BC9-FC84-9182-B1EE4CB82CCD}"/>
              </a:ext>
            </a:extLst>
          </p:cNvPr>
          <p:cNvSpPr>
            <a:spLocks noGrp="1"/>
          </p:cNvSpPr>
          <p:nvPr>
            <p:ph type="title"/>
          </p:nvPr>
        </p:nvSpPr>
        <p:spPr>
          <a:xfrm>
            <a:off x="839788" y="457200"/>
            <a:ext cx="3932237" cy="1600200"/>
          </a:xfrm>
        </p:spPr>
        <p:txBody>
          <a:bodyPr anchor="b"/>
          <a:lstStyle>
            <a:lvl1pPr>
              <a:defRPr sz="3200"/>
            </a:lvl1pPr>
          </a:lstStyle>
          <a:p>
            <a:r>
              <a:rPr kumimoji="1" lang="ko-KR" altLang="en-US"/>
              <a:t>마스터 제목 스타일 편집</a:t>
            </a:r>
            <a:endParaRPr kumimoji="1" lang="ko-Kore-KR" altLang="en-US"/>
          </a:p>
        </p:txBody>
      </p:sp>
      <p:sp>
        <p:nvSpPr>
          <p:cNvPr id="3" name="그림 개체 틀 2">
            <a:extLst>
              <a:ext uri="{FF2B5EF4-FFF2-40B4-BE49-F238E27FC236}">
                <a16:creationId xmlns:a16="http://schemas.microsoft.com/office/drawing/2014/main" id="{DB6FA479-5DE8-CE2A-2C27-CB9B7888C5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ko-Kore-KR" altLang="en-US"/>
          </a:p>
        </p:txBody>
      </p:sp>
      <p:sp>
        <p:nvSpPr>
          <p:cNvPr id="4" name="텍스트 개체 틀 3">
            <a:extLst>
              <a:ext uri="{FF2B5EF4-FFF2-40B4-BE49-F238E27FC236}">
                <a16:creationId xmlns:a16="http://schemas.microsoft.com/office/drawing/2014/main" id="{605E2D06-AE67-30B3-2CE4-5364103E1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ko-KR" altLang="en-US"/>
              <a:t>마스터 텍스트 스타일을 편집하려면 클릭</a:t>
            </a:r>
          </a:p>
        </p:txBody>
      </p:sp>
      <p:sp>
        <p:nvSpPr>
          <p:cNvPr id="5" name="날짜 개체 틀 4">
            <a:extLst>
              <a:ext uri="{FF2B5EF4-FFF2-40B4-BE49-F238E27FC236}">
                <a16:creationId xmlns:a16="http://schemas.microsoft.com/office/drawing/2014/main" id="{8C27D786-8E7C-E5AF-63EC-7E20171C6BD3}"/>
              </a:ext>
            </a:extLst>
          </p:cNvPr>
          <p:cNvSpPr>
            <a:spLocks noGrp="1"/>
          </p:cNvSpPr>
          <p:nvPr>
            <p:ph type="dt" sz="half" idx="10"/>
          </p:nvPr>
        </p:nvSpPr>
        <p:spPr/>
        <p:txBody>
          <a:bodyPr/>
          <a:lstStyle/>
          <a:p>
            <a:fld id="{EAC0584B-D7B0-9A42-B6E3-00D0A49E495C}" type="datetimeFigureOut">
              <a:rPr kumimoji="1" lang="ko-Kore-KR" altLang="en-US" smtClean="0"/>
              <a:t>06/22/2022</a:t>
            </a:fld>
            <a:endParaRPr kumimoji="1" lang="ko-Kore-KR" altLang="en-US"/>
          </a:p>
        </p:txBody>
      </p:sp>
      <p:sp>
        <p:nvSpPr>
          <p:cNvPr id="6" name="바닥글 개체 틀 5">
            <a:extLst>
              <a:ext uri="{FF2B5EF4-FFF2-40B4-BE49-F238E27FC236}">
                <a16:creationId xmlns:a16="http://schemas.microsoft.com/office/drawing/2014/main" id="{AA4E3451-AC5C-7000-E6E6-B7A859D739C7}"/>
              </a:ext>
            </a:extLst>
          </p:cNvPr>
          <p:cNvSpPr>
            <a:spLocks noGrp="1"/>
          </p:cNvSpPr>
          <p:nvPr>
            <p:ph type="ftr" sz="quarter" idx="11"/>
          </p:nvPr>
        </p:nvSpPr>
        <p:spPr/>
        <p:txBody>
          <a:bodyPr/>
          <a:lstStyle/>
          <a:p>
            <a:endParaRPr kumimoji="1" lang="ko-Kore-KR" altLang="en-US"/>
          </a:p>
        </p:txBody>
      </p:sp>
      <p:sp>
        <p:nvSpPr>
          <p:cNvPr id="7" name="슬라이드 번호 개체 틀 6">
            <a:extLst>
              <a:ext uri="{FF2B5EF4-FFF2-40B4-BE49-F238E27FC236}">
                <a16:creationId xmlns:a16="http://schemas.microsoft.com/office/drawing/2014/main" id="{680C9A8F-6769-480B-4E9D-873FAED43221}"/>
              </a:ext>
            </a:extLst>
          </p:cNvPr>
          <p:cNvSpPr>
            <a:spLocks noGrp="1"/>
          </p:cNvSpPr>
          <p:nvPr>
            <p:ph type="sldNum" sz="quarter" idx="12"/>
          </p:nvPr>
        </p:nvSpPr>
        <p:spPr/>
        <p:txBody>
          <a:body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798966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08264B6-BC62-30FE-0474-2216995D1615}"/>
              </a:ext>
            </a:extLst>
          </p:cNvPr>
          <p:cNvSpPr>
            <a:spLocks noGrp="1"/>
          </p:cNvSpPr>
          <p:nvPr>
            <p:ph type="title"/>
          </p:nvPr>
        </p:nvSpPr>
        <p:spPr/>
        <p:txBody>
          <a:bodyPr/>
          <a:lstStyle/>
          <a:p>
            <a:r>
              <a:rPr kumimoji="1" lang="ko-KR" altLang="en-US"/>
              <a:t>마스터 제목 스타일 편집</a:t>
            </a:r>
            <a:endParaRPr kumimoji="1" lang="ko-Kore-KR" altLang="en-US"/>
          </a:p>
        </p:txBody>
      </p:sp>
      <p:sp>
        <p:nvSpPr>
          <p:cNvPr id="3" name="세로 텍스트 개체 틀 2">
            <a:extLst>
              <a:ext uri="{FF2B5EF4-FFF2-40B4-BE49-F238E27FC236}">
                <a16:creationId xmlns:a16="http://schemas.microsoft.com/office/drawing/2014/main" id="{69809191-1AA5-0060-D704-3648B67BE62E}"/>
              </a:ext>
            </a:extLst>
          </p:cNvPr>
          <p:cNvSpPr>
            <a:spLocks noGrp="1"/>
          </p:cNvSpPr>
          <p:nvPr>
            <p:ph type="body" orient="vert" idx="1"/>
          </p:nvPr>
        </p:nvSpPr>
        <p:spPr/>
        <p:txBody>
          <a:bodyPr vert="eaVert"/>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4" name="날짜 개체 틀 3">
            <a:extLst>
              <a:ext uri="{FF2B5EF4-FFF2-40B4-BE49-F238E27FC236}">
                <a16:creationId xmlns:a16="http://schemas.microsoft.com/office/drawing/2014/main" id="{120AF917-8324-C03B-ABE1-82212E42E4E3}"/>
              </a:ext>
            </a:extLst>
          </p:cNvPr>
          <p:cNvSpPr>
            <a:spLocks noGrp="1"/>
          </p:cNvSpPr>
          <p:nvPr>
            <p:ph type="dt" sz="half" idx="10"/>
          </p:nvPr>
        </p:nvSpPr>
        <p:spPr/>
        <p:txBody>
          <a:bodyPr/>
          <a:lstStyle/>
          <a:p>
            <a:fld id="{EAC0584B-D7B0-9A42-B6E3-00D0A49E495C}" type="datetimeFigureOut">
              <a:rPr kumimoji="1" lang="ko-Kore-KR" altLang="en-US" smtClean="0"/>
              <a:t>06/22/2022</a:t>
            </a:fld>
            <a:endParaRPr kumimoji="1" lang="ko-Kore-KR" altLang="en-US"/>
          </a:p>
        </p:txBody>
      </p:sp>
      <p:sp>
        <p:nvSpPr>
          <p:cNvPr id="5" name="바닥글 개체 틀 4">
            <a:extLst>
              <a:ext uri="{FF2B5EF4-FFF2-40B4-BE49-F238E27FC236}">
                <a16:creationId xmlns:a16="http://schemas.microsoft.com/office/drawing/2014/main" id="{C6B1DEB4-D933-2CF0-F86F-5F96E100F19B}"/>
              </a:ext>
            </a:extLst>
          </p:cNvPr>
          <p:cNvSpPr>
            <a:spLocks noGrp="1"/>
          </p:cNvSpPr>
          <p:nvPr>
            <p:ph type="ftr" sz="quarter" idx="11"/>
          </p:nvPr>
        </p:nvSpPr>
        <p:spPr/>
        <p:txBody>
          <a:bodyPr/>
          <a:lstStyle/>
          <a:p>
            <a:endParaRPr kumimoji="1" lang="ko-Kore-KR" altLang="en-US"/>
          </a:p>
        </p:txBody>
      </p:sp>
      <p:sp>
        <p:nvSpPr>
          <p:cNvPr id="6" name="슬라이드 번호 개체 틀 5">
            <a:extLst>
              <a:ext uri="{FF2B5EF4-FFF2-40B4-BE49-F238E27FC236}">
                <a16:creationId xmlns:a16="http://schemas.microsoft.com/office/drawing/2014/main" id="{AB046FA6-7CF2-B25B-9FA2-3701D6A74389}"/>
              </a:ext>
            </a:extLst>
          </p:cNvPr>
          <p:cNvSpPr>
            <a:spLocks noGrp="1"/>
          </p:cNvSpPr>
          <p:nvPr>
            <p:ph type="sldNum" sz="quarter" idx="12"/>
          </p:nvPr>
        </p:nvSpPr>
        <p:spPr/>
        <p:txBody>
          <a:body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1212856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352F669A-0946-B534-714E-7C832EAF7CB4}"/>
              </a:ext>
            </a:extLst>
          </p:cNvPr>
          <p:cNvSpPr>
            <a:spLocks noGrp="1"/>
          </p:cNvSpPr>
          <p:nvPr>
            <p:ph type="title" orient="vert"/>
          </p:nvPr>
        </p:nvSpPr>
        <p:spPr>
          <a:xfrm>
            <a:off x="8724900" y="365125"/>
            <a:ext cx="2628900" cy="5811838"/>
          </a:xfrm>
        </p:spPr>
        <p:txBody>
          <a:bodyPr vert="eaVert"/>
          <a:lstStyle/>
          <a:p>
            <a:r>
              <a:rPr kumimoji="1" lang="ko-KR" altLang="en-US"/>
              <a:t>마스터 제목 스타일 편집</a:t>
            </a:r>
            <a:endParaRPr kumimoji="1" lang="ko-Kore-KR" altLang="en-US"/>
          </a:p>
        </p:txBody>
      </p:sp>
      <p:sp>
        <p:nvSpPr>
          <p:cNvPr id="3" name="세로 텍스트 개체 틀 2">
            <a:extLst>
              <a:ext uri="{FF2B5EF4-FFF2-40B4-BE49-F238E27FC236}">
                <a16:creationId xmlns:a16="http://schemas.microsoft.com/office/drawing/2014/main" id="{C30929E0-0781-8B4B-3C36-A9A2B539C325}"/>
              </a:ext>
            </a:extLst>
          </p:cNvPr>
          <p:cNvSpPr>
            <a:spLocks noGrp="1"/>
          </p:cNvSpPr>
          <p:nvPr>
            <p:ph type="body" orient="vert" idx="1"/>
          </p:nvPr>
        </p:nvSpPr>
        <p:spPr>
          <a:xfrm>
            <a:off x="838200" y="365125"/>
            <a:ext cx="7734300" cy="5811838"/>
          </a:xfrm>
        </p:spPr>
        <p:txBody>
          <a:bodyPr vert="eaVert"/>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4" name="날짜 개체 틀 3">
            <a:extLst>
              <a:ext uri="{FF2B5EF4-FFF2-40B4-BE49-F238E27FC236}">
                <a16:creationId xmlns:a16="http://schemas.microsoft.com/office/drawing/2014/main" id="{18C75B40-C4AD-CC2A-EA2E-F29D454E662E}"/>
              </a:ext>
            </a:extLst>
          </p:cNvPr>
          <p:cNvSpPr>
            <a:spLocks noGrp="1"/>
          </p:cNvSpPr>
          <p:nvPr>
            <p:ph type="dt" sz="half" idx="10"/>
          </p:nvPr>
        </p:nvSpPr>
        <p:spPr/>
        <p:txBody>
          <a:bodyPr/>
          <a:lstStyle/>
          <a:p>
            <a:fld id="{EAC0584B-D7B0-9A42-B6E3-00D0A49E495C}" type="datetimeFigureOut">
              <a:rPr kumimoji="1" lang="ko-Kore-KR" altLang="en-US" smtClean="0"/>
              <a:t>06/22/2022</a:t>
            </a:fld>
            <a:endParaRPr kumimoji="1" lang="ko-Kore-KR" altLang="en-US"/>
          </a:p>
        </p:txBody>
      </p:sp>
      <p:sp>
        <p:nvSpPr>
          <p:cNvPr id="5" name="바닥글 개체 틀 4">
            <a:extLst>
              <a:ext uri="{FF2B5EF4-FFF2-40B4-BE49-F238E27FC236}">
                <a16:creationId xmlns:a16="http://schemas.microsoft.com/office/drawing/2014/main" id="{DFDB0177-69DC-77C3-6745-DDA5AD745ABD}"/>
              </a:ext>
            </a:extLst>
          </p:cNvPr>
          <p:cNvSpPr>
            <a:spLocks noGrp="1"/>
          </p:cNvSpPr>
          <p:nvPr>
            <p:ph type="ftr" sz="quarter" idx="11"/>
          </p:nvPr>
        </p:nvSpPr>
        <p:spPr/>
        <p:txBody>
          <a:bodyPr/>
          <a:lstStyle/>
          <a:p>
            <a:endParaRPr kumimoji="1" lang="ko-Kore-KR" altLang="en-US"/>
          </a:p>
        </p:txBody>
      </p:sp>
      <p:sp>
        <p:nvSpPr>
          <p:cNvPr id="6" name="슬라이드 번호 개체 틀 5">
            <a:extLst>
              <a:ext uri="{FF2B5EF4-FFF2-40B4-BE49-F238E27FC236}">
                <a16:creationId xmlns:a16="http://schemas.microsoft.com/office/drawing/2014/main" id="{68FEECA0-58EF-7EC4-5C66-FBFD309FCFE3}"/>
              </a:ext>
            </a:extLst>
          </p:cNvPr>
          <p:cNvSpPr>
            <a:spLocks noGrp="1"/>
          </p:cNvSpPr>
          <p:nvPr>
            <p:ph type="sldNum" sz="quarter" idx="12"/>
          </p:nvPr>
        </p:nvSpPr>
        <p:spPr/>
        <p:txBody>
          <a:body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1373250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8DEE00FC-9C23-CC59-010D-A004BE3BB0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ko-KR" altLang="en-US"/>
              <a:t>마스터 제목 스타일 편집</a:t>
            </a:r>
            <a:endParaRPr kumimoji="1" lang="ko-Kore-KR" altLang="en-US"/>
          </a:p>
        </p:txBody>
      </p:sp>
      <p:sp>
        <p:nvSpPr>
          <p:cNvPr id="3" name="텍스트 개체 틀 2">
            <a:extLst>
              <a:ext uri="{FF2B5EF4-FFF2-40B4-BE49-F238E27FC236}">
                <a16:creationId xmlns:a16="http://schemas.microsoft.com/office/drawing/2014/main" id="{23B8174F-6B4B-DC08-F282-15ED0175CE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4" name="날짜 개체 틀 3">
            <a:extLst>
              <a:ext uri="{FF2B5EF4-FFF2-40B4-BE49-F238E27FC236}">
                <a16:creationId xmlns:a16="http://schemas.microsoft.com/office/drawing/2014/main" id="{6E821173-9B02-A64E-BED9-6960D9825E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C0584B-D7B0-9A42-B6E3-00D0A49E495C}" type="datetimeFigureOut">
              <a:rPr kumimoji="1" lang="ko-Kore-KR" altLang="en-US" smtClean="0"/>
              <a:t>06/22/2022</a:t>
            </a:fld>
            <a:endParaRPr kumimoji="1" lang="ko-Kore-KR" altLang="en-US"/>
          </a:p>
        </p:txBody>
      </p:sp>
      <p:sp>
        <p:nvSpPr>
          <p:cNvPr id="5" name="바닥글 개체 틀 4">
            <a:extLst>
              <a:ext uri="{FF2B5EF4-FFF2-40B4-BE49-F238E27FC236}">
                <a16:creationId xmlns:a16="http://schemas.microsoft.com/office/drawing/2014/main" id="{57B78A00-48FE-88A4-8A8C-D24713A0CC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ko-Kore-KR" altLang="en-US"/>
          </a:p>
        </p:txBody>
      </p:sp>
      <p:sp>
        <p:nvSpPr>
          <p:cNvPr id="6" name="슬라이드 번호 개체 틀 5">
            <a:extLst>
              <a:ext uri="{FF2B5EF4-FFF2-40B4-BE49-F238E27FC236}">
                <a16:creationId xmlns:a16="http://schemas.microsoft.com/office/drawing/2014/main" id="{F24A045B-13E1-1851-431B-DDF0A8F5DA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4D7AED-289B-2941-AEEF-40733F853C08}" type="slidenum">
              <a:rPr kumimoji="1" lang="ko-Kore-KR" altLang="en-US" smtClean="0"/>
              <a:t>‹#›</a:t>
            </a:fld>
            <a:endParaRPr kumimoji="1" lang="ko-Kore-KR" altLang="en-US"/>
          </a:p>
        </p:txBody>
      </p:sp>
    </p:spTree>
    <p:extLst>
      <p:ext uri="{BB962C8B-B14F-4D97-AF65-F5344CB8AC3E}">
        <p14:creationId xmlns:p14="http://schemas.microsoft.com/office/powerpoint/2010/main" val="1612366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B552FB4-4268-77FB-E025-8CDF8F801B09}"/>
              </a:ext>
            </a:extLst>
          </p:cNvPr>
          <p:cNvSpPr>
            <a:spLocks noGrp="1"/>
          </p:cNvSpPr>
          <p:nvPr>
            <p:ph type="ctrTitle"/>
          </p:nvPr>
        </p:nvSpPr>
        <p:spPr/>
        <p:txBody>
          <a:bodyPr/>
          <a:lstStyle/>
          <a:p>
            <a:r>
              <a:rPr kumimoji="1" lang="en-US" altLang="ko-Kore-KR" dirty="0"/>
              <a:t>Is the No-miracles Argument Redundant?</a:t>
            </a:r>
            <a:endParaRPr kumimoji="1" lang="ko-Kore-KR" altLang="en-US" dirty="0"/>
          </a:p>
        </p:txBody>
      </p:sp>
      <p:sp>
        <p:nvSpPr>
          <p:cNvPr id="3" name="부제목 2">
            <a:extLst>
              <a:ext uri="{FF2B5EF4-FFF2-40B4-BE49-F238E27FC236}">
                <a16:creationId xmlns:a16="http://schemas.microsoft.com/office/drawing/2014/main" id="{DAEE8ADC-2E65-B536-D60D-CE5FF0B33A3F}"/>
              </a:ext>
            </a:extLst>
          </p:cNvPr>
          <p:cNvSpPr>
            <a:spLocks noGrp="1"/>
          </p:cNvSpPr>
          <p:nvPr>
            <p:ph type="subTitle" idx="1"/>
          </p:nvPr>
        </p:nvSpPr>
        <p:spPr/>
        <p:txBody>
          <a:bodyPr/>
          <a:lstStyle/>
          <a:p>
            <a:endParaRPr kumimoji="1" lang="en-US" altLang="ko-Kore-KR" dirty="0"/>
          </a:p>
          <a:p>
            <a:r>
              <a:rPr kumimoji="1" lang="en-US" altLang="ko-Kore-KR" dirty="0"/>
              <a:t>Korea Science Academy of KAIST</a:t>
            </a:r>
          </a:p>
          <a:p>
            <a:r>
              <a:rPr kumimoji="1" lang="en-US" altLang="ko-Kore-KR" dirty="0"/>
              <a:t>Bon-Hyuk Koo</a:t>
            </a:r>
            <a:endParaRPr kumimoji="1" lang="ko-Kore-KR" altLang="en-US" dirty="0"/>
          </a:p>
        </p:txBody>
      </p:sp>
    </p:spTree>
    <p:extLst>
      <p:ext uri="{BB962C8B-B14F-4D97-AF65-F5344CB8AC3E}">
        <p14:creationId xmlns:p14="http://schemas.microsoft.com/office/powerpoint/2010/main" val="413875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BF018BD-952A-6881-52A1-A3853353F40A}"/>
              </a:ext>
            </a:extLst>
          </p:cNvPr>
          <p:cNvSpPr>
            <a:spLocks noGrp="1"/>
          </p:cNvSpPr>
          <p:nvPr>
            <p:ph type="title"/>
          </p:nvPr>
        </p:nvSpPr>
        <p:spPr/>
        <p:txBody>
          <a:bodyPr/>
          <a:lstStyle/>
          <a:p>
            <a:r>
              <a:rPr kumimoji="1" lang="en-US" altLang="ko-Kore-KR" dirty="0"/>
              <a:t>Plan</a:t>
            </a:r>
            <a:endParaRPr kumimoji="1" lang="ko-Kore-KR" altLang="en-US" dirty="0"/>
          </a:p>
        </p:txBody>
      </p:sp>
      <p:sp>
        <p:nvSpPr>
          <p:cNvPr id="3" name="내용 개체 틀 2">
            <a:extLst>
              <a:ext uri="{FF2B5EF4-FFF2-40B4-BE49-F238E27FC236}">
                <a16:creationId xmlns:a16="http://schemas.microsoft.com/office/drawing/2014/main" id="{652DC223-11DA-331D-EA5E-F55A8431A0F9}"/>
              </a:ext>
            </a:extLst>
          </p:cNvPr>
          <p:cNvSpPr>
            <a:spLocks noGrp="1"/>
          </p:cNvSpPr>
          <p:nvPr>
            <p:ph idx="1"/>
          </p:nvPr>
        </p:nvSpPr>
        <p:spPr/>
        <p:txBody>
          <a:bodyPr/>
          <a:lstStyle/>
          <a:p>
            <a:r>
              <a:rPr kumimoji="1" lang="en-US" altLang="ko-Kore-KR" dirty="0"/>
              <a:t>The No-miracles Argument (NMA)</a:t>
            </a:r>
          </a:p>
          <a:p>
            <a:r>
              <a:rPr kumimoji="1" lang="en-US" altLang="ko-Kore-KR" dirty="0"/>
              <a:t>Truth and NMA</a:t>
            </a:r>
          </a:p>
          <a:p>
            <a:r>
              <a:rPr kumimoji="1" lang="en-US" altLang="ko-Kore-KR" dirty="0" err="1"/>
              <a:t>Intensional</a:t>
            </a:r>
            <a:r>
              <a:rPr kumimoji="1" lang="en-US" altLang="ko-Kore-KR" dirty="0"/>
              <a:t> scientific Realism and extensional scientific realism</a:t>
            </a:r>
          </a:p>
          <a:p>
            <a:r>
              <a:rPr kumimoji="1" lang="en-US" altLang="ko-Kore-KR" dirty="0"/>
              <a:t>NMA is not redundant</a:t>
            </a:r>
          </a:p>
          <a:p>
            <a:r>
              <a:rPr kumimoji="1" lang="en-US" altLang="en-US" dirty="0"/>
              <a:t>Conclusion (and thoughts)</a:t>
            </a:r>
            <a:endParaRPr kumimoji="1" lang="ko-Kore-KR" altLang="en-US" dirty="0"/>
          </a:p>
        </p:txBody>
      </p:sp>
    </p:spTree>
    <p:extLst>
      <p:ext uri="{BB962C8B-B14F-4D97-AF65-F5344CB8AC3E}">
        <p14:creationId xmlns:p14="http://schemas.microsoft.com/office/powerpoint/2010/main" val="1257487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2B42250-8B6A-6967-49B1-9B07F16AC968}"/>
              </a:ext>
            </a:extLst>
          </p:cNvPr>
          <p:cNvSpPr>
            <a:spLocks noGrp="1"/>
          </p:cNvSpPr>
          <p:nvPr>
            <p:ph type="title"/>
          </p:nvPr>
        </p:nvSpPr>
        <p:spPr/>
        <p:txBody>
          <a:bodyPr>
            <a:normAutofit/>
          </a:bodyPr>
          <a:lstStyle/>
          <a:p>
            <a:r>
              <a:rPr kumimoji="1" lang="en-US" altLang="ko-Kore-KR" dirty="0"/>
              <a:t>The No-miracles Argument</a:t>
            </a:r>
            <a:endParaRPr kumimoji="1" lang="ko-Kore-KR" altLang="en-US" dirty="0"/>
          </a:p>
        </p:txBody>
      </p:sp>
      <p:sp>
        <p:nvSpPr>
          <p:cNvPr id="3" name="내용 개체 틀 2">
            <a:extLst>
              <a:ext uri="{FF2B5EF4-FFF2-40B4-BE49-F238E27FC236}">
                <a16:creationId xmlns:a16="http://schemas.microsoft.com/office/drawing/2014/main" id="{6E115077-74E7-6019-08FF-6C915432F18F}"/>
              </a:ext>
            </a:extLst>
          </p:cNvPr>
          <p:cNvSpPr>
            <a:spLocks noGrp="1"/>
          </p:cNvSpPr>
          <p:nvPr>
            <p:ph idx="1"/>
          </p:nvPr>
        </p:nvSpPr>
        <p:spPr/>
        <p:txBody>
          <a:bodyPr>
            <a:normAutofit/>
          </a:bodyPr>
          <a:lstStyle/>
          <a:p>
            <a:r>
              <a:rPr kumimoji="1" lang="en-US" altLang="ko-Kore-KR" dirty="0"/>
              <a:t>NMA: </a:t>
            </a:r>
            <a:r>
              <a:rPr lang="en-US" altLang="ko-Kore-KR" dirty="0"/>
              <a:t>the ‘ultimate argument for scientific realism’ (van </a:t>
            </a:r>
            <a:r>
              <a:rPr lang="en-US" altLang="ko-Kore-KR" dirty="0" err="1"/>
              <a:t>Fraassen</a:t>
            </a:r>
            <a:r>
              <a:rPr lang="en-US" altLang="ko-Kore-KR" dirty="0"/>
              <a:t> 1980: 39, Musgrave 1988)</a:t>
            </a:r>
          </a:p>
          <a:p>
            <a:r>
              <a:rPr lang="en-US" altLang="ko-Kore-KR" dirty="0"/>
              <a:t>Putnam: </a:t>
            </a:r>
            <a:r>
              <a:rPr lang="en" altLang="ko-Kore-KR" dirty="0"/>
              <a:t>“The positive argument for realism is that it is the only philosophy that doesn’t make the success of science a miracle” (1975: 73). </a:t>
            </a:r>
          </a:p>
          <a:p>
            <a:r>
              <a:rPr lang="en-GB" altLang="ko-Kore-KR" dirty="0"/>
              <a:t>Realism is seen as a theory, success its evidence.</a:t>
            </a:r>
          </a:p>
          <a:p>
            <a:r>
              <a:rPr lang="en-US" altLang="ko-Kore-KR" dirty="0"/>
              <a:t>“</a:t>
            </a:r>
            <a:r>
              <a:rPr lang="en" altLang="ko-Kore-KR" dirty="0"/>
              <a:t>[NMA] is arguably the most influential argument in </a:t>
            </a:r>
            <a:r>
              <a:rPr lang="en" altLang="ko-Kore-KR" dirty="0" err="1"/>
              <a:t>favour</a:t>
            </a:r>
            <a:r>
              <a:rPr lang="en" altLang="ko-Kore-KR" dirty="0"/>
              <a:t> of scientific realism” (</a:t>
            </a:r>
            <a:r>
              <a:rPr lang="en" altLang="ko-Kore-KR" dirty="0" err="1"/>
              <a:t>Dawid</a:t>
            </a:r>
            <a:r>
              <a:rPr lang="en" altLang="ko-Kore-KR" dirty="0"/>
              <a:t> &amp; Hartmann 2018: 4063)</a:t>
            </a:r>
          </a:p>
          <a:p>
            <a:pPr marL="0" indent="0">
              <a:buNone/>
            </a:pPr>
            <a:endParaRPr lang="en-US" altLang="ko-Kore-KR" dirty="0"/>
          </a:p>
          <a:p>
            <a:endParaRPr kumimoji="1" lang="ko-Kore-KR" altLang="en-US" dirty="0"/>
          </a:p>
          <a:p>
            <a:endParaRPr lang="en" altLang="ko-Kore-KR" dirty="0"/>
          </a:p>
        </p:txBody>
      </p:sp>
    </p:spTree>
    <p:extLst>
      <p:ext uri="{BB962C8B-B14F-4D97-AF65-F5344CB8AC3E}">
        <p14:creationId xmlns:p14="http://schemas.microsoft.com/office/powerpoint/2010/main" val="3665509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2B42250-8B6A-6967-49B1-9B07F16AC968}"/>
              </a:ext>
            </a:extLst>
          </p:cNvPr>
          <p:cNvSpPr>
            <a:spLocks noGrp="1"/>
          </p:cNvSpPr>
          <p:nvPr>
            <p:ph type="title"/>
          </p:nvPr>
        </p:nvSpPr>
        <p:spPr/>
        <p:txBody>
          <a:bodyPr>
            <a:normAutofit/>
          </a:bodyPr>
          <a:lstStyle/>
          <a:p>
            <a:r>
              <a:rPr kumimoji="1" lang="en-US" altLang="ko-Kore-KR" dirty="0"/>
              <a:t>The No-miracles Argument</a:t>
            </a:r>
            <a:endParaRPr kumimoji="1" lang="ko-Kore-KR" altLang="en-US" dirty="0"/>
          </a:p>
        </p:txBody>
      </p:sp>
      <p:sp>
        <p:nvSpPr>
          <p:cNvPr id="3" name="내용 개체 틀 2">
            <a:extLst>
              <a:ext uri="{FF2B5EF4-FFF2-40B4-BE49-F238E27FC236}">
                <a16:creationId xmlns:a16="http://schemas.microsoft.com/office/drawing/2014/main" id="{6E115077-74E7-6019-08FF-6C915432F18F}"/>
              </a:ext>
            </a:extLst>
          </p:cNvPr>
          <p:cNvSpPr>
            <a:spLocks noGrp="1"/>
          </p:cNvSpPr>
          <p:nvPr>
            <p:ph idx="1"/>
          </p:nvPr>
        </p:nvSpPr>
        <p:spPr/>
        <p:txBody>
          <a:bodyPr>
            <a:normAutofit/>
          </a:bodyPr>
          <a:lstStyle/>
          <a:p>
            <a:r>
              <a:rPr lang="en-US" altLang="ko-Kore-KR" dirty="0"/>
              <a:t>Some philosophers of science have argued that the best arguments for scientific realism is the evidence scientists suggest for each scientific theory that scientific realists are committed to. (Bird 1998, Park 2016)</a:t>
            </a:r>
          </a:p>
          <a:p>
            <a:r>
              <a:rPr lang="en-US" altLang="ko-Kore-KR" dirty="0"/>
              <a:t>If so, NMA is not the ultimate argument for scientific realism after all. It can be reducible, or worse, redundant.</a:t>
            </a:r>
          </a:p>
          <a:p>
            <a:endParaRPr kumimoji="1" lang="ko-Kore-KR" altLang="en-US" dirty="0"/>
          </a:p>
        </p:txBody>
      </p:sp>
    </p:spTree>
    <p:extLst>
      <p:ext uri="{BB962C8B-B14F-4D97-AF65-F5344CB8AC3E}">
        <p14:creationId xmlns:p14="http://schemas.microsoft.com/office/powerpoint/2010/main" val="3029428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234AFF5-C948-D265-6A8B-A13E44B64E4D}"/>
              </a:ext>
            </a:extLst>
          </p:cNvPr>
          <p:cNvSpPr>
            <a:spLocks noGrp="1"/>
          </p:cNvSpPr>
          <p:nvPr>
            <p:ph type="title"/>
          </p:nvPr>
        </p:nvSpPr>
        <p:spPr/>
        <p:txBody>
          <a:bodyPr/>
          <a:lstStyle/>
          <a:p>
            <a:r>
              <a:rPr kumimoji="1" lang="en-US" altLang="ko-Kore-KR" dirty="0"/>
              <a:t>NMA and Truth(Minimalist Theory)</a:t>
            </a:r>
            <a:endParaRPr kumimoji="1" lang="ko-Kore-KR" altLang="en-US" dirty="0"/>
          </a:p>
        </p:txBody>
      </p:sp>
      <p:sp>
        <p:nvSpPr>
          <p:cNvPr id="3" name="내용 개체 틀 2">
            <a:extLst>
              <a:ext uri="{FF2B5EF4-FFF2-40B4-BE49-F238E27FC236}">
                <a16:creationId xmlns:a16="http://schemas.microsoft.com/office/drawing/2014/main" id="{C68A92D6-C9D4-08C1-0970-E8569A24A890}"/>
              </a:ext>
            </a:extLst>
          </p:cNvPr>
          <p:cNvSpPr>
            <a:spLocks noGrp="1"/>
          </p:cNvSpPr>
          <p:nvPr>
            <p:ph idx="1"/>
          </p:nvPr>
        </p:nvSpPr>
        <p:spPr>
          <a:xfrm>
            <a:off x="838200" y="1825625"/>
            <a:ext cx="10515600" cy="4782004"/>
          </a:xfrm>
        </p:spPr>
        <p:txBody>
          <a:bodyPr>
            <a:normAutofit/>
          </a:bodyPr>
          <a:lstStyle/>
          <a:p>
            <a:r>
              <a:rPr lang="en-US" altLang="ko-Kore-KR" dirty="0"/>
              <a:t>Bird (1998: 141-143) aims to show that </a:t>
            </a:r>
            <a:r>
              <a:rPr lang="en-US" altLang="ko-Kore-KR" b="1" dirty="0"/>
              <a:t>NMA adds nothing</a:t>
            </a:r>
            <a:r>
              <a:rPr lang="en-US" altLang="ko-Kore-KR" dirty="0"/>
              <a:t> in terms of confirming scientific realism, considering two theories of truth.</a:t>
            </a:r>
          </a:p>
          <a:p>
            <a:r>
              <a:rPr lang="en-GB" altLang="ko-Kore-KR" u="sng" dirty="0"/>
              <a:t>The minimalist or deflationary view of truth</a:t>
            </a:r>
            <a:r>
              <a:rPr lang="en-GB" altLang="ko-Kore-KR" dirty="0"/>
              <a:t>: truth as contentless notion, not a property. (If property at all, a logical property)</a:t>
            </a:r>
            <a:endParaRPr lang="ko-Kore-KR" altLang="ko-Kore-KR" dirty="0"/>
          </a:p>
          <a:p>
            <a:r>
              <a:rPr lang="en" altLang="ko-Kore-KR" dirty="0"/>
              <a:t>The minimalist conception of truth defines truth with the equivalence schema: It is true </a:t>
            </a:r>
            <a:r>
              <a:rPr lang="en" altLang="ko-Kore-KR" i="1" dirty="0"/>
              <a:t>that p</a:t>
            </a:r>
            <a:r>
              <a:rPr lang="en" altLang="ko-Kore-KR" dirty="0"/>
              <a:t> if and only if </a:t>
            </a:r>
            <a:r>
              <a:rPr lang="en" altLang="ko-Kore-KR" i="1" dirty="0"/>
              <a:t>p.</a:t>
            </a:r>
            <a:r>
              <a:rPr lang="en" altLang="ko-Kore-KR" dirty="0"/>
              <a:t> (Horwich 1990)</a:t>
            </a:r>
          </a:p>
          <a:p>
            <a:r>
              <a:rPr lang="en" altLang="ko-Kore-KR" dirty="0"/>
              <a:t>By the equivalence schema, asserting that a scientific theory T is true is equivalent to asserting that T.</a:t>
            </a:r>
          </a:p>
        </p:txBody>
      </p:sp>
    </p:spTree>
    <p:extLst>
      <p:ext uri="{BB962C8B-B14F-4D97-AF65-F5344CB8AC3E}">
        <p14:creationId xmlns:p14="http://schemas.microsoft.com/office/powerpoint/2010/main" val="2552221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0F7955F-05AC-71EA-2FE9-E8A717D0D7E9}"/>
              </a:ext>
            </a:extLst>
          </p:cNvPr>
          <p:cNvSpPr>
            <a:spLocks noGrp="1"/>
          </p:cNvSpPr>
          <p:nvPr>
            <p:ph type="title"/>
          </p:nvPr>
        </p:nvSpPr>
        <p:spPr/>
        <p:txBody>
          <a:bodyPr/>
          <a:lstStyle/>
          <a:p>
            <a:r>
              <a:rPr kumimoji="1" lang="en-US" altLang="ko-Kore-KR" dirty="0"/>
              <a:t>NMA and Truth(Correspondence Theory)</a:t>
            </a:r>
            <a:endParaRPr kumimoji="1" lang="ko-Kore-KR" altLang="en-US" dirty="0"/>
          </a:p>
        </p:txBody>
      </p:sp>
      <p:sp>
        <p:nvSpPr>
          <p:cNvPr id="3" name="내용 개체 틀 2">
            <a:extLst>
              <a:ext uri="{FF2B5EF4-FFF2-40B4-BE49-F238E27FC236}">
                <a16:creationId xmlns:a16="http://schemas.microsoft.com/office/drawing/2014/main" id="{30AD8430-E579-411F-F9C7-F72EDD2D8CAD}"/>
              </a:ext>
            </a:extLst>
          </p:cNvPr>
          <p:cNvSpPr>
            <a:spLocks noGrp="1"/>
          </p:cNvSpPr>
          <p:nvPr>
            <p:ph idx="1"/>
          </p:nvPr>
        </p:nvSpPr>
        <p:spPr/>
        <p:txBody>
          <a:bodyPr>
            <a:noAutofit/>
          </a:bodyPr>
          <a:lstStyle/>
          <a:p>
            <a:r>
              <a:rPr lang="en-GB" altLang="ko-Kore-KR" sz="2600" dirty="0"/>
              <a:t>The correspondence theory of truth: </a:t>
            </a:r>
            <a:br>
              <a:rPr lang="en-GB" altLang="ko-Kore-KR" sz="2600" dirty="0"/>
            </a:br>
            <a:r>
              <a:rPr lang="en-GB" altLang="ko-Kore-KR" sz="2600" i="1" dirty="0"/>
              <a:t>p </a:t>
            </a:r>
            <a:r>
              <a:rPr lang="en-GB" altLang="ko-Kore-KR" sz="2600" dirty="0"/>
              <a:t>is true </a:t>
            </a:r>
            <a:r>
              <a:rPr lang="en-GB" altLang="ko-Kore-KR" sz="2600" dirty="0" err="1"/>
              <a:t>iff</a:t>
            </a:r>
            <a:r>
              <a:rPr lang="en-GB" altLang="ko-Kore-KR" sz="2600" dirty="0"/>
              <a:t> </a:t>
            </a:r>
            <a:r>
              <a:rPr lang="en-GB" altLang="ko-Kore-KR" sz="2600" i="1" dirty="0"/>
              <a:t>p </a:t>
            </a:r>
            <a:r>
              <a:rPr lang="en-GB" altLang="ko-Kore-KR" sz="2600" dirty="0"/>
              <a:t>corresponds to the fact that </a:t>
            </a:r>
            <a:r>
              <a:rPr lang="en-GB" altLang="ko-Kore-KR" sz="2600" i="1" dirty="0"/>
              <a:t>p. </a:t>
            </a:r>
          </a:p>
          <a:p>
            <a:r>
              <a:rPr lang="en-GB" altLang="ko-Kore-KR" sz="2600" dirty="0"/>
              <a:t>Hence, the property of truth depends on:</a:t>
            </a:r>
            <a:br>
              <a:rPr lang="en-GB" altLang="ko-Kore-KR" sz="2600" dirty="0"/>
            </a:br>
            <a:r>
              <a:rPr lang="en-GB" altLang="ko-Kore-KR" sz="2600" dirty="0"/>
              <a:t>(1) a certain </a:t>
            </a:r>
            <a:r>
              <a:rPr lang="en-GB" altLang="ko-Kore-KR" sz="2600" u="sng" dirty="0"/>
              <a:t>fact that </a:t>
            </a:r>
            <a:r>
              <a:rPr lang="en-GB" altLang="ko-Kore-KR" sz="2600" i="1" u="sng" dirty="0"/>
              <a:t>p</a:t>
            </a:r>
            <a:r>
              <a:rPr lang="en-GB" altLang="ko-Kore-KR" sz="2600" dirty="0"/>
              <a:t>, and </a:t>
            </a:r>
            <a:br>
              <a:rPr lang="en-GB" altLang="ko-Kore-KR" sz="2600" dirty="0"/>
            </a:br>
            <a:r>
              <a:rPr lang="en-GB" altLang="ko-Kore-KR" sz="2600" dirty="0"/>
              <a:t>(2) </a:t>
            </a:r>
            <a:r>
              <a:rPr lang="en-GB" altLang="ko-Kore-KR" sz="2600" u="sng" dirty="0"/>
              <a:t>a correspondence relation </a:t>
            </a:r>
            <a:r>
              <a:rPr lang="en-GB" altLang="ko-Kore-KR" sz="2600" dirty="0"/>
              <a:t>between the fact and the proposition </a:t>
            </a:r>
            <a:r>
              <a:rPr lang="en-GB" altLang="ko-Kore-KR" sz="2600" i="1" dirty="0"/>
              <a:t>p</a:t>
            </a:r>
          </a:p>
          <a:p>
            <a:r>
              <a:rPr lang="en-US" altLang="ko-Kore-KR" sz="2600" dirty="0"/>
              <a:t>“[I]f a proposition p has any explanatory power over and above the explanatory power of the corresponding fact that p, then </a:t>
            </a:r>
            <a:r>
              <a:rPr lang="en-US" altLang="ko-Kore-KR" sz="2600" b="1" dirty="0"/>
              <a:t>that additional power must be by virtue of its linguistic structure and meaning</a:t>
            </a:r>
            <a:r>
              <a:rPr lang="en-US" altLang="ko-Kore-KR" sz="2600" dirty="0"/>
              <a:t>. But such things are unlikely to contribute much to the success of science. So if the truth of S explains anything, then this will be by virtue of the fact that corresponds to S.” (Bird 1998: 142, emphasis added)</a:t>
            </a:r>
          </a:p>
          <a:p>
            <a:endParaRPr lang="en-US" altLang="ko-Kore-KR" sz="2600" i="1" dirty="0"/>
          </a:p>
        </p:txBody>
      </p:sp>
    </p:spTree>
    <p:extLst>
      <p:ext uri="{BB962C8B-B14F-4D97-AF65-F5344CB8AC3E}">
        <p14:creationId xmlns:p14="http://schemas.microsoft.com/office/powerpoint/2010/main" val="3134349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F0F297D-9419-4EBF-B4EA-B13686D8D166}"/>
              </a:ext>
            </a:extLst>
          </p:cNvPr>
          <p:cNvSpPr>
            <a:spLocks noGrp="1"/>
          </p:cNvSpPr>
          <p:nvPr>
            <p:ph type="title"/>
          </p:nvPr>
        </p:nvSpPr>
        <p:spPr/>
        <p:txBody>
          <a:bodyPr/>
          <a:lstStyle/>
          <a:p>
            <a:r>
              <a:rPr kumimoji="1" lang="en-US" altLang="ko-Kore-KR" dirty="0"/>
              <a:t>Truth and NMA: Explanandum</a:t>
            </a:r>
            <a:endParaRPr kumimoji="1" lang="ko-Kore-KR" altLang="en-US" dirty="0"/>
          </a:p>
        </p:txBody>
      </p:sp>
      <p:sp>
        <p:nvSpPr>
          <p:cNvPr id="3" name="내용 개체 틀 2">
            <a:extLst>
              <a:ext uri="{FF2B5EF4-FFF2-40B4-BE49-F238E27FC236}">
                <a16:creationId xmlns:a16="http://schemas.microsoft.com/office/drawing/2014/main" id="{06893CCC-1D8F-C910-CDCE-4EC2C8C94777}"/>
              </a:ext>
            </a:extLst>
          </p:cNvPr>
          <p:cNvSpPr>
            <a:spLocks noGrp="1"/>
          </p:cNvSpPr>
          <p:nvPr>
            <p:ph idx="1"/>
          </p:nvPr>
        </p:nvSpPr>
        <p:spPr/>
        <p:txBody>
          <a:bodyPr/>
          <a:lstStyle/>
          <a:p>
            <a:r>
              <a:rPr lang="en-US" altLang="ko-Kore-KR" dirty="0"/>
              <a:t>Regarding the explanandum, Bird takes the success of scientific theories to be just the conjunction of all the scientific evidence. </a:t>
            </a:r>
            <a:br>
              <a:rPr lang="en-US" altLang="ko-Kore-KR" dirty="0"/>
            </a:br>
            <a:endParaRPr lang="en-US" altLang="ko-Kore-KR" dirty="0"/>
          </a:p>
          <a:p>
            <a:r>
              <a:rPr lang="en-US" altLang="ko-Kore-KR" dirty="0"/>
              <a:t>Therefore, NMA is rendered as nothing more than the amalgamation of the scientific arguments for each of the individual scientific theories based on each theory’s evidence. </a:t>
            </a:r>
            <a:endParaRPr lang="ko-Kore-KR" altLang="ko-Kore-KR" dirty="0"/>
          </a:p>
          <a:p>
            <a:endParaRPr kumimoji="1" lang="ko-Kore-KR" altLang="en-US" dirty="0"/>
          </a:p>
        </p:txBody>
      </p:sp>
    </p:spTree>
    <p:extLst>
      <p:ext uri="{BB962C8B-B14F-4D97-AF65-F5344CB8AC3E}">
        <p14:creationId xmlns:p14="http://schemas.microsoft.com/office/powerpoint/2010/main" val="3972915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6608E19-A0B7-8373-ACBE-0D758267712E}"/>
              </a:ext>
            </a:extLst>
          </p:cNvPr>
          <p:cNvSpPr>
            <a:spLocks noGrp="1"/>
          </p:cNvSpPr>
          <p:nvPr>
            <p:ph type="title"/>
          </p:nvPr>
        </p:nvSpPr>
        <p:spPr/>
        <p:txBody>
          <a:bodyPr/>
          <a:lstStyle/>
          <a:p>
            <a:r>
              <a:rPr kumimoji="1" lang="en-US" altLang="ko-Kore-KR" dirty="0"/>
              <a:t>Truth and Scientific Realism</a:t>
            </a:r>
            <a:endParaRPr kumimoji="1" lang="ko-Kore-KR" altLang="en-US" dirty="0"/>
          </a:p>
        </p:txBody>
      </p:sp>
      <p:sp>
        <p:nvSpPr>
          <p:cNvPr id="3" name="내용 개체 틀 2">
            <a:extLst>
              <a:ext uri="{FF2B5EF4-FFF2-40B4-BE49-F238E27FC236}">
                <a16:creationId xmlns:a16="http://schemas.microsoft.com/office/drawing/2014/main" id="{6A8E6365-A04C-2593-79DC-F1A51C9AB553}"/>
              </a:ext>
            </a:extLst>
          </p:cNvPr>
          <p:cNvSpPr>
            <a:spLocks noGrp="1"/>
          </p:cNvSpPr>
          <p:nvPr>
            <p:ph idx="1"/>
          </p:nvPr>
        </p:nvSpPr>
        <p:spPr>
          <a:xfrm>
            <a:off x="838200" y="1607910"/>
            <a:ext cx="10515600" cy="4667250"/>
          </a:xfrm>
        </p:spPr>
        <p:txBody>
          <a:bodyPr>
            <a:normAutofit/>
          </a:bodyPr>
          <a:lstStyle/>
          <a:p>
            <a:r>
              <a:rPr kumimoji="1" lang="en-US" altLang="ko-Kore-KR" dirty="0" err="1"/>
              <a:t>Asay</a:t>
            </a:r>
            <a:r>
              <a:rPr kumimoji="1" lang="en-US" altLang="ko-Kore-KR" dirty="0"/>
              <a:t> (2017) on theories of truth </a:t>
            </a:r>
            <a:r>
              <a:rPr kumimoji="1" lang="en-US" altLang="ko-Kore-KR" i="1" dirty="0"/>
              <a:t>and</a:t>
            </a:r>
            <a:r>
              <a:rPr kumimoji="1" lang="en-US" altLang="ko-Kore-KR" dirty="0"/>
              <a:t> scientific realism:</a:t>
            </a:r>
          </a:p>
          <a:p>
            <a:pPr marL="0" indent="0">
              <a:buNone/>
            </a:pPr>
            <a:r>
              <a:rPr kumimoji="1" lang="en-US" altLang="ko-Kore-KR" dirty="0"/>
              <a:t>“</a:t>
            </a:r>
            <a:r>
              <a:rPr lang="en" altLang="ko-Kore-KR" dirty="0"/>
              <a:t>realists need to commit not just to the (approximate) truth of scientific theories but also to some sort of mind-independent reality of unobservable objects that grounds the truth of scientific theories” (2017: 392)</a:t>
            </a:r>
          </a:p>
          <a:p>
            <a:r>
              <a:rPr lang="en" altLang="ko-Kore-KR" dirty="0"/>
              <a:t>Otherwise, </a:t>
            </a:r>
            <a:r>
              <a:rPr lang="en-US" altLang="ko-Kore-KR" dirty="0" err="1"/>
              <a:t>Asay</a:t>
            </a:r>
            <a:r>
              <a:rPr lang="en-US" altLang="ko-Kore-KR" dirty="0"/>
              <a:t> recommends </a:t>
            </a:r>
            <a:r>
              <a:rPr lang="en" altLang="ko-Kore-KR" dirty="0"/>
              <a:t>neutrality for methodological reasons.</a:t>
            </a:r>
          </a:p>
          <a:p>
            <a:r>
              <a:rPr lang="en" altLang="ko-Kore-KR" dirty="0"/>
              <a:t>Some scientific realist positions will be partisan to certain theories of truth, e.g. Kitcher’s “modest correspondence theory of truth”.</a:t>
            </a:r>
          </a:p>
          <a:p>
            <a:r>
              <a:rPr kumimoji="1" lang="en-US" altLang="ko-Kore-KR" dirty="0"/>
              <a:t>The two ‘extremes’ Bird (1998) considers all fall in the range of ‘mind-independent reality’.</a:t>
            </a:r>
            <a:r>
              <a:rPr lang="en" altLang="ko-Kore-KR" dirty="0"/>
              <a:t> </a:t>
            </a:r>
          </a:p>
          <a:p>
            <a:endParaRPr lang="en" altLang="ko-Kore-KR" dirty="0"/>
          </a:p>
          <a:p>
            <a:endParaRPr kumimoji="1" lang="ko-Kore-KR" altLang="en-US" dirty="0"/>
          </a:p>
        </p:txBody>
      </p:sp>
    </p:spTree>
    <p:extLst>
      <p:ext uri="{BB962C8B-B14F-4D97-AF65-F5344CB8AC3E}">
        <p14:creationId xmlns:p14="http://schemas.microsoft.com/office/powerpoint/2010/main" val="799410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6608E19-A0B7-8373-ACBE-0D758267712E}"/>
              </a:ext>
            </a:extLst>
          </p:cNvPr>
          <p:cNvSpPr>
            <a:spLocks noGrp="1"/>
          </p:cNvSpPr>
          <p:nvPr>
            <p:ph type="title"/>
          </p:nvPr>
        </p:nvSpPr>
        <p:spPr/>
        <p:txBody>
          <a:bodyPr/>
          <a:lstStyle/>
          <a:p>
            <a:r>
              <a:rPr kumimoji="1" lang="en-US" altLang="ko-Kore-KR" dirty="0"/>
              <a:t>Truth and NMA</a:t>
            </a:r>
            <a:endParaRPr kumimoji="1" lang="ko-Kore-KR" altLang="en-US" dirty="0"/>
          </a:p>
        </p:txBody>
      </p:sp>
      <p:sp>
        <p:nvSpPr>
          <p:cNvPr id="3" name="내용 개체 틀 2">
            <a:extLst>
              <a:ext uri="{FF2B5EF4-FFF2-40B4-BE49-F238E27FC236}">
                <a16:creationId xmlns:a16="http://schemas.microsoft.com/office/drawing/2014/main" id="{6A8E6365-A04C-2593-79DC-F1A51C9AB553}"/>
              </a:ext>
            </a:extLst>
          </p:cNvPr>
          <p:cNvSpPr>
            <a:spLocks noGrp="1"/>
          </p:cNvSpPr>
          <p:nvPr>
            <p:ph idx="1"/>
          </p:nvPr>
        </p:nvSpPr>
        <p:spPr/>
        <p:txBody>
          <a:bodyPr>
            <a:normAutofit/>
          </a:bodyPr>
          <a:lstStyle/>
          <a:p>
            <a:r>
              <a:rPr kumimoji="1" lang="en-US" altLang="ko-Kore-KR" dirty="0"/>
              <a:t>IBE: used by scientists in scientific practice, adjudicating between competing scientific theories, influencing direction of research etc.</a:t>
            </a:r>
          </a:p>
          <a:p>
            <a:r>
              <a:rPr kumimoji="1" lang="en-US" altLang="ko-Kore-KR" dirty="0"/>
              <a:t>However, there are claims other than straightforward scientific claims that call for comparison in the scientific realism debate:</a:t>
            </a:r>
          </a:p>
          <a:p>
            <a:pPr lvl="1"/>
            <a:r>
              <a:rPr kumimoji="1" lang="en-US" altLang="ko-Kore-KR" dirty="0"/>
              <a:t>Constructive empiricism </a:t>
            </a:r>
          </a:p>
          <a:p>
            <a:pPr lvl="1"/>
            <a:r>
              <a:rPr kumimoji="1" lang="en-US" altLang="ko-Kore-KR" dirty="0"/>
              <a:t>Instrumentalism</a:t>
            </a:r>
          </a:p>
          <a:p>
            <a:pPr lvl="1"/>
            <a:r>
              <a:rPr kumimoji="1" lang="en-US" altLang="ko-Kore-KR" dirty="0"/>
              <a:t>Social constructivism</a:t>
            </a:r>
          </a:p>
          <a:p>
            <a:r>
              <a:rPr kumimoji="1" lang="en-US" altLang="ko-Kore-KR" dirty="0"/>
              <a:t>Proponents of these positions can agree with realist scientists about all the observations and still offer alternative explanations of the success of science. </a:t>
            </a:r>
          </a:p>
          <a:p>
            <a:endParaRPr kumimoji="1" lang="ko-Kore-KR" altLang="en-US" dirty="0"/>
          </a:p>
        </p:txBody>
      </p:sp>
    </p:spTree>
    <p:extLst>
      <p:ext uri="{BB962C8B-B14F-4D97-AF65-F5344CB8AC3E}">
        <p14:creationId xmlns:p14="http://schemas.microsoft.com/office/powerpoint/2010/main" val="1027141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FA86D09-1CF3-A9FA-C403-BEBFED65D2D5}"/>
              </a:ext>
            </a:extLst>
          </p:cNvPr>
          <p:cNvSpPr>
            <a:spLocks noGrp="1"/>
          </p:cNvSpPr>
          <p:nvPr>
            <p:ph type="title"/>
          </p:nvPr>
        </p:nvSpPr>
        <p:spPr/>
        <p:txBody>
          <a:bodyPr/>
          <a:lstStyle/>
          <a:p>
            <a:r>
              <a:rPr kumimoji="1" lang="en-US" altLang="ko-Kore-KR" dirty="0"/>
              <a:t>Truth and NMA</a:t>
            </a:r>
            <a:endParaRPr kumimoji="1" lang="ko-Kore-KR" altLang="en-US" dirty="0"/>
          </a:p>
        </p:txBody>
      </p:sp>
      <p:sp>
        <p:nvSpPr>
          <p:cNvPr id="3" name="내용 개체 틀 2">
            <a:extLst>
              <a:ext uri="{FF2B5EF4-FFF2-40B4-BE49-F238E27FC236}">
                <a16:creationId xmlns:a16="http://schemas.microsoft.com/office/drawing/2014/main" id="{A97DD7D0-F3F3-DEAE-433C-669ACBA3C5A7}"/>
              </a:ext>
            </a:extLst>
          </p:cNvPr>
          <p:cNvSpPr>
            <a:spLocks noGrp="1"/>
          </p:cNvSpPr>
          <p:nvPr>
            <p:ph idx="1"/>
          </p:nvPr>
        </p:nvSpPr>
        <p:spPr/>
        <p:txBody>
          <a:bodyPr>
            <a:normAutofit/>
          </a:bodyPr>
          <a:lstStyle/>
          <a:p>
            <a:r>
              <a:rPr kumimoji="1" lang="en-US" altLang="ko-Kore-KR" dirty="0"/>
              <a:t>The alternative anti-realist explanations are based on the problem of underdetermination, pessimistic induction, the recurrent problem of unconceived alternatives etc.</a:t>
            </a:r>
          </a:p>
          <a:p>
            <a:r>
              <a:rPr kumimoji="1" lang="en-US" altLang="ko-Kore-KR" dirty="0"/>
              <a:t>These are </a:t>
            </a:r>
            <a:r>
              <a:rPr kumimoji="1" lang="en-US" altLang="ko-Kore-KR" i="1" dirty="0"/>
              <a:t>distinctly philosophical </a:t>
            </a:r>
            <a:r>
              <a:rPr kumimoji="1" lang="en-US" altLang="ko-Kore-KR" dirty="0"/>
              <a:t>problems. Scientists’ reasoning may not always be best suited for discounting these philosophically motivated anti-realist explanations. More empirical data won’t do it. (Indeed, some scientists did commit to anti-realist positions - e.g. Ernst Mach, Niels Bohr.)</a:t>
            </a:r>
          </a:p>
          <a:p>
            <a:endParaRPr kumimoji="1" lang="ko-Kore-KR" altLang="en-US" dirty="0"/>
          </a:p>
        </p:txBody>
      </p:sp>
    </p:spTree>
    <p:extLst>
      <p:ext uri="{BB962C8B-B14F-4D97-AF65-F5344CB8AC3E}">
        <p14:creationId xmlns:p14="http://schemas.microsoft.com/office/powerpoint/2010/main" val="3584698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4787FEA-D211-12EE-FA87-3CF942BC8C92}"/>
              </a:ext>
            </a:extLst>
          </p:cNvPr>
          <p:cNvSpPr>
            <a:spLocks noGrp="1"/>
          </p:cNvSpPr>
          <p:nvPr>
            <p:ph type="title"/>
          </p:nvPr>
        </p:nvSpPr>
        <p:spPr/>
        <p:txBody>
          <a:bodyPr/>
          <a:lstStyle/>
          <a:p>
            <a:r>
              <a:rPr kumimoji="1" lang="en-US" altLang="ko-Kore-KR" dirty="0"/>
              <a:t>Truth and NMA</a:t>
            </a:r>
            <a:endParaRPr kumimoji="1" lang="ko-Kore-KR" altLang="en-US" dirty="0"/>
          </a:p>
        </p:txBody>
      </p:sp>
      <p:sp>
        <p:nvSpPr>
          <p:cNvPr id="3" name="내용 개체 틀 2">
            <a:extLst>
              <a:ext uri="{FF2B5EF4-FFF2-40B4-BE49-F238E27FC236}">
                <a16:creationId xmlns:a16="http://schemas.microsoft.com/office/drawing/2014/main" id="{0B818719-EB4E-5119-FFEF-073B5E6F7C4C}"/>
              </a:ext>
            </a:extLst>
          </p:cNvPr>
          <p:cNvSpPr>
            <a:spLocks noGrp="1"/>
          </p:cNvSpPr>
          <p:nvPr>
            <p:ph idx="1"/>
          </p:nvPr>
        </p:nvSpPr>
        <p:spPr>
          <a:xfrm>
            <a:off x="436757" y="1836776"/>
            <a:ext cx="10515600" cy="4351338"/>
          </a:xfrm>
        </p:spPr>
        <p:txBody>
          <a:bodyPr>
            <a:normAutofit lnSpcReduction="10000"/>
          </a:bodyPr>
          <a:lstStyle/>
          <a:p>
            <a:r>
              <a:rPr kumimoji="1" lang="en-US" altLang="ko-Kore-KR" dirty="0"/>
              <a:t>Currently, most natural scientists seem to be realist and yet neutral about the possibility of doing science in a constructive empiricist/instrumentalist manner (Beebe &amp; </a:t>
            </a:r>
            <a:r>
              <a:rPr kumimoji="1" lang="en-US" altLang="ko-Kore-KR" dirty="0" err="1"/>
              <a:t>Dellsén</a:t>
            </a:r>
            <a:r>
              <a:rPr kumimoji="1" lang="en-US" altLang="ko-Kore-KR" dirty="0"/>
              <a:t> 2020)</a:t>
            </a:r>
          </a:p>
          <a:p>
            <a:r>
              <a:rPr kumimoji="1" lang="en-US" altLang="en-US" dirty="0"/>
              <a:t>The realist consensus does not change the fact that there are anti-realist philosophical positions consistent with the scientific evidence, e.g. constructive empiricism.</a:t>
            </a:r>
          </a:p>
          <a:p>
            <a:r>
              <a:rPr kumimoji="1" lang="en-US" altLang="en-US" dirty="0"/>
              <a:t>The evidence scientists point at can be consistently converted</a:t>
            </a:r>
            <a:r>
              <a:rPr kumimoji="1" lang="ko-KR" altLang="en-US" dirty="0"/>
              <a:t> </a:t>
            </a:r>
            <a:r>
              <a:rPr kumimoji="1" lang="en-US" altLang="en-US" dirty="0"/>
              <a:t>into anti-realist-compatible version.</a:t>
            </a:r>
          </a:p>
          <a:p>
            <a:r>
              <a:rPr kumimoji="1" lang="en-US" altLang="en-US" dirty="0"/>
              <a:t>NMA is required to warrant the realist conclusion </a:t>
            </a:r>
            <a:r>
              <a:rPr kumimoji="1" lang="en-US" altLang="en-US" i="1" dirty="0"/>
              <a:t>as the best explanation of the success of science </a:t>
            </a:r>
            <a:r>
              <a:rPr kumimoji="1" lang="en-US" altLang="en-US" dirty="0"/>
              <a:t>whichever theory of truth one might adopt. </a:t>
            </a:r>
            <a:endParaRPr kumimoji="1" lang="ko-Kore-KR" altLang="en-US" dirty="0"/>
          </a:p>
        </p:txBody>
      </p:sp>
    </p:spTree>
    <p:extLst>
      <p:ext uri="{BB962C8B-B14F-4D97-AF65-F5344CB8AC3E}">
        <p14:creationId xmlns:p14="http://schemas.microsoft.com/office/powerpoint/2010/main" val="2358630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4787FEA-D211-12EE-FA87-3CF942BC8C92}"/>
              </a:ext>
            </a:extLst>
          </p:cNvPr>
          <p:cNvSpPr>
            <a:spLocks noGrp="1"/>
          </p:cNvSpPr>
          <p:nvPr>
            <p:ph type="title"/>
          </p:nvPr>
        </p:nvSpPr>
        <p:spPr/>
        <p:txBody>
          <a:bodyPr/>
          <a:lstStyle/>
          <a:p>
            <a:r>
              <a:rPr kumimoji="1" lang="en-US" altLang="ko-Kore-KR" dirty="0" err="1"/>
              <a:t>Intensional</a:t>
            </a:r>
            <a:r>
              <a:rPr kumimoji="1" lang="en-US" altLang="ko-Kore-KR" dirty="0"/>
              <a:t> Scientific Realism &amp; </a:t>
            </a:r>
            <a:br>
              <a:rPr kumimoji="1" lang="en-US" altLang="ko-Kore-KR" dirty="0"/>
            </a:br>
            <a:r>
              <a:rPr kumimoji="1" lang="en-US" altLang="ko-Kore-KR" dirty="0"/>
              <a:t>Extensional Scientific Realism</a:t>
            </a:r>
            <a:endParaRPr kumimoji="1" lang="ko-Kore-KR" altLang="en-US" dirty="0"/>
          </a:p>
        </p:txBody>
      </p:sp>
      <p:sp>
        <p:nvSpPr>
          <p:cNvPr id="3" name="내용 개체 틀 2">
            <a:extLst>
              <a:ext uri="{FF2B5EF4-FFF2-40B4-BE49-F238E27FC236}">
                <a16:creationId xmlns:a16="http://schemas.microsoft.com/office/drawing/2014/main" id="{0B818719-EB4E-5119-FFEF-073B5E6F7C4C}"/>
              </a:ext>
            </a:extLst>
          </p:cNvPr>
          <p:cNvSpPr>
            <a:spLocks noGrp="1"/>
          </p:cNvSpPr>
          <p:nvPr>
            <p:ph idx="1"/>
          </p:nvPr>
        </p:nvSpPr>
        <p:spPr/>
        <p:txBody>
          <a:bodyPr>
            <a:normAutofit lnSpcReduction="10000"/>
          </a:bodyPr>
          <a:lstStyle/>
          <a:p>
            <a:r>
              <a:rPr kumimoji="1" lang="en-US" altLang="en-US" dirty="0"/>
              <a:t>Park</a:t>
            </a:r>
            <a:r>
              <a:rPr kumimoji="1" lang="ko-KR" altLang="en-US" dirty="0"/>
              <a:t> </a:t>
            </a:r>
            <a:r>
              <a:rPr kumimoji="1" lang="en-US" altLang="ko-KR" dirty="0"/>
              <a:t>(2016) introduces the distinction of extensional scientific realism and </a:t>
            </a:r>
            <a:r>
              <a:rPr kumimoji="1" lang="en-US" altLang="ko-KR" dirty="0" err="1"/>
              <a:t>intensional</a:t>
            </a:r>
            <a:r>
              <a:rPr kumimoji="1" lang="en-US" altLang="ko-KR" dirty="0"/>
              <a:t> scientific realism.</a:t>
            </a:r>
          </a:p>
          <a:p>
            <a:r>
              <a:rPr kumimoji="1" lang="en-US" altLang="en-US" dirty="0"/>
              <a:t>Two ways to pick out bachelors: extensionally (Heung-min Son, RM of BTS, GD, …) and </a:t>
            </a:r>
            <a:r>
              <a:rPr kumimoji="1" lang="en-US" altLang="en-US" dirty="0" err="1"/>
              <a:t>intensionally</a:t>
            </a:r>
            <a:r>
              <a:rPr kumimoji="1" lang="en-US" altLang="en-US" dirty="0"/>
              <a:t> (adult males never married)</a:t>
            </a:r>
          </a:p>
          <a:p>
            <a:r>
              <a:rPr kumimoji="1" lang="en-US" altLang="en-US" b="1" dirty="0"/>
              <a:t>Extensional scientific realism (ESR)</a:t>
            </a:r>
            <a:r>
              <a:rPr kumimoji="1" lang="en-US" altLang="en-US" dirty="0"/>
              <a:t>: choose believable scientific theories </a:t>
            </a:r>
            <a:r>
              <a:rPr kumimoji="1" lang="en-US" altLang="en-US" dirty="0" err="1"/>
              <a:t>enumeratively</a:t>
            </a:r>
            <a:r>
              <a:rPr kumimoji="1" lang="en-US" altLang="en-US" dirty="0"/>
              <a:t> by relying on the scientific evidence for each of the theories.</a:t>
            </a:r>
            <a:br>
              <a:rPr kumimoji="1" lang="en-US" altLang="en-US" dirty="0"/>
            </a:br>
            <a:r>
              <a:rPr kumimoji="1" lang="en-US" altLang="en-US" dirty="0"/>
              <a:t>E.g. We should believe the general theory of relativity because of the light-bending observation near the sun and the successful explanation of the precession of Mercury’s perihelion.</a:t>
            </a:r>
          </a:p>
          <a:p>
            <a:pPr marL="0" indent="0">
              <a:buNone/>
            </a:pPr>
            <a:r>
              <a:rPr kumimoji="1" lang="en-US" altLang="en-US" dirty="0"/>
              <a:t> </a:t>
            </a:r>
            <a:endParaRPr kumimoji="1" lang="ko-Kore-KR" altLang="en-US" dirty="0"/>
          </a:p>
        </p:txBody>
      </p:sp>
    </p:spTree>
    <p:extLst>
      <p:ext uri="{BB962C8B-B14F-4D97-AF65-F5344CB8AC3E}">
        <p14:creationId xmlns:p14="http://schemas.microsoft.com/office/powerpoint/2010/main" val="3482984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4787FEA-D211-12EE-FA87-3CF942BC8C92}"/>
              </a:ext>
            </a:extLst>
          </p:cNvPr>
          <p:cNvSpPr>
            <a:spLocks noGrp="1"/>
          </p:cNvSpPr>
          <p:nvPr>
            <p:ph type="title"/>
          </p:nvPr>
        </p:nvSpPr>
        <p:spPr/>
        <p:txBody>
          <a:bodyPr/>
          <a:lstStyle/>
          <a:p>
            <a:r>
              <a:rPr kumimoji="1" lang="en-US" altLang="ko-Kore-KR" dirty="0" err="1"/>
              <a:t>Intensional</a:t>
            </a:r>
            <a:r>
              <a:rPr kumimoji="1" lang="en-US" altLang="ko-Kore-KR" dirty="0"/>
              <a:t> Scientific Realism &amp; </a:t>
            </a:r>
            <a:br>
              <a:rPr kumimoji="1" lang="en-US" altLang="ko-Kore-KR" dirty="0"/>
            </a:br>
            <a:r>
              <a:rPr kumimoji="1" lang="en-US" altLang="ko-Kore-KR" dirty="0"/>
              <a:t>Extensional Scientific Realism</a:t>
            </a:r>
            <a:endParaRPr kumimoji="1" lang="ko-Kore-KR" altLang="en-US" dirty="0"/>
          </a:p>
        </p:txBody>
      </p:sp>
      <p:sp>
        <p:nvSpPr>
          <p:cNvPr id="3" name="내용 개체 틀 2">
            <a:extLst>
              <a:ext uri="{FF2B5EF4-FFF2-40B4-BE49-F238E27FC236}">
                <a16:creationId xmlns:a16="http://schemas.microsoft.com/office/drawing/2014/main" id="{0B818719-EB4E-5119-FFEF-073B5E6F7C4C}"/>
              </a:ext>
            </a:extLst>
          </p:cNvPr>
          <p:cNvSpPr>
            <a:spLocks noGrp="1"/>
          </p:cNvSpPr>
          <p:nvPr>
            <p:ph idx="1"/>
          </p:nvPr>
        </p:nvSpPr>
        <p:spPr>
          <a:xfrm>
            <a:off x="838200" y="1825625"/>
            <a:ext cx="10515600" cy="4471808"/>
          </a:xfrm>
        </p:spPr>
        <p:txBody>
          <a:bodyPr>
            <a:normAutofit lnSpcReduction="10000"/>
          </a:bodyPr>
          <a:lstStyle/>
          <a:p>
            <a:r>
              <a:rPr kumimoji="1" lang="en-US" altLang="en-US" b="1" dirty="0" err="1"/>
              <a:t>Intensional</a:t>
            </a:r>
            <a:r>
              <a:rPr kumimoji="1" lang="en-US" altLang="en-US" b="1" dirty="0"/>
              <a:t> scientific realism (ISR)</a:t>
            </a:r>
            <a:r>
              <a:rPr kumimoji="1" lang="en-US" altLang="en-US" dirty="0"/>
              <a:t>: pick out believable theories in virtue of a common property. </a:t>
            </a:r>
          </a:p>
          <a:p>
            <a:pPr marL="0" indent="0">
              <a:buNone/>
            </a:pPr>
            <a:r>
              <a:rPr kumimoji="1" lang="en-US" altLang="en-US" dirty="0"/>
              <a:t>E.g. False theories cannot be successful, so successful theories are (approximately) true. We should believe successful theories.</a:t>
            </a:r>
          </a:p>
          <a:p>
            <a:r>
              <a:rPr kumimoji="1" lang="en-US" altLang="en-US" dirty="0"/>
              <a:t>ESR and ISR pick out </a:t>
            </a:r>
            <a:r>
              <a:rPr kumimoji="1" lang="en-US" altLang="en-US" u="sng" dirty="0"/>
              <a:t>the same set of theories</a:t>
            </a:r>
            <a:r>
              <a:rPr kumimoji="1" lang="en-US" altLang="en-US" dirty="0"/>
              <a:t> – just by different methods.</a:t>
            </a:r>
          </a:p>
          <a:p>
            <a:r>
              <a:rPr kumimoji="1" lang="en-US" altLang="en-US" dirty="0"/>
              <a:t>The unit of evaluation: individual theory (ESR) vs. a group of theories (ISR)</a:t>
            </a:r>
          </a:p>
          <a:p>
            <a:r>
              <a:rPr kumimoji="1" lang="en-US" altLang="en-US" dirty="0"/>
              <a:t>Comparison with other distinctions:</a:t>
            </a:r>
          </a:p>
          <a:p>
            <a:pPr lvl="1"/>
            <a:r>
              <a:rPr kumimoji="1" lang="en-US" altLang="en-US" sz="2600" dirty="0"/>
              <a:t>Retail/wholesale realism (Magnus and </a:t>
            </a:r>
            <a:r>
              <a:rPr kumimoji="1" lang="en-US" altLang="en-US" sz="2600" dirty="0" err="1"/>
              <a:t>Callender</a:t>
            </a:r>
            <a:r>
              <a:rPr kumimoji="1" lang="en-US" altLang="en-US" sz="2600" dirty="0"/>
              <a:t> 2004)</a:t>
            </a:r>
          </a:p>
          <a:p>
            <a:pPr lvl="1"/>
            <a:r>
              <a:rPr kumimoji="1" lang="en-US" altLang="en-US" sz="2600" dirty="0"/>
              <a:t>Local/global realism (Fitzpatrick 2013)</a:t>
            </a:r>
            <a:endParaRPr kumimoji="1" lang="ko-Kore-KR" altLang="en-US" sz="2600" dirty="0"/>
          </a:p>
        </p:txBody>
      </p:sp>
    </p:spTree>
    <p:extLst>
      <p:ext uri="{BB962C8B-B14F-4D97-AF65-F5344CB8AC3E}">
        <p14:creationId xmlns:p14="http://schemas.microsoft.com/office/powerpoint/2010/main" val="2273194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BBE9244-FA54-4A4C-B145-37340E89C58C}"/>
              </a:ext>
            </a:extLst>
          </p:cNvPr>
          <p:cNvSpPr>
            <a:spLocks noGrp="1"/>
          </p:cNvSpPr>
          <p:nvPr>
            <p:ph type="title"/>
          </p:nvPr>
        </p:nvSpPr>
        <p:spPr/>
        <p:txBody>
          <a:bodyPr/>
          <a:lstStyle/>
          <a:p>
            <a:r>
              <a:rPr lang="en-US" altLang="ko-KR" dirty="0"/>
              <a:t>The Reductive Interpretation of NMA</a:t>
            </a:r>
            <a:endParaRPr lang="ko-KR" altLang="en-US" dirty="0"/>
          </a:p>
        </p:txBody>
      </p:sp>
      <p:sp>
        <p:nvSpPr>
          <p:cNvPr id="3" name="내용 개체 틀 2">
            <a:extLst>
              <a:ext uri="{FF2B5EF4-FFF2-40B4-BE49-F238E27FC236}">
                <a16:creationId xmlns:a16="http://schemas.microsoft.com/office/drawing/2014/main" id="{78243121-9A44-4FBF-AA71-2A8405D10087}"/>
              </a:ext>
            </a:extLst>
          </p:cNvPr>
          <p:cNvSpPr>
            <a:spLocks noGrp="1"/>
          </p:cNvSpPr>
          <p:nvPr>
            <p:ph idx="1"/>
          </p:nvPr>
        </p:nvSpPr>
        <p:spPr/>
        <p:txBody>
          <a:bodyPr>
            <a:normAutofit/>
          </a:bodyPr>
          <a:lstStyle/>
          <a:p>
            <a:pPr marL="0" indent="0">
              <a:buNone/>
            </a:pPr>
            <a:r>
              <a:rPr lang="en-US" altLang="ko-KR" u="sng" dirty="0"/>
              <a:t>Park’s interpretation of scientific realism and NMA:</a:t>
            </a:r>
          </a:p>
          <a:p>
            <a:r>
              <a:rPr lang="en-US" altLang="ko-KR" dirty="0"/>
              <a:t>Scientific realism, i.e. “successful theories are true”</a:t>
            </a:r>
          </a:p>
          <a:p>
            <a:pPr marL="0" indent="0">
              <a:buNone/>
            </a:pPr>
            <a:r>
              <a:rPr lang="en-US" altLang="ko-KR" dirty="0"/>
              <a:t>= the evolutionary theory, the general theory of relativity theory, … are true</a:t>
            </a:r>
          </a:p>
          <a:p>
            <a:r>
              <a:rPr lang="en-US" altLang="ko-KR" dirty="0"/>
              <a:t>NMA: “merely a shorthand for all the arguments that scientists provided to support their successful theories”</a:t>
            </a:r>
            <a:br>
              <a:rPr lang="en-US" altLang="ko-KR" dirty="0"/>
            </a:br>
            <a:r>
              <a:rPr lang="en-US" altLang="ko-KR" dirty="0"/>
              <a:t>E.g. “Light bends near the sun because spacetime is curved. It would be a miracle that light bends near the sun and yet spacetime is not curved. (The General Theory of Relativity)” (2016: 48)</a:t>
            </a:r>
            <a:endParaRPr lang="ko-KR" altLang="ko-KR" dirty="0"/>
          </a:p>
          <a:p>
            <a:pPr marL="0" indent="0">
              <a:buNone/>
            </a:pPr>
            <a:endParaRPr lang="ko-KR" altLang="en-US" dirty="0"/>
          </a:p>
        </p:txBody>
      </p:sp>
    </p:spTree>
    <p:extLst>
      <p:ext uri="{BB962C8B-B14F-4D97-AF65-F5344CB8AC3E}">
        <p14:creationId xmlns:p14="http://schemas.microsoft.com/office/powerpoint/2010/main" val="2759659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13185E5-ACC0-481F-95DB-07CBC1C73796}"/>
              </a:ext>
            </a:extLst>
          </p:cNvPr>
          <p:cNvSpPr>
            <a:spLocks noGrp="1"/>
          </p:cNvSpPr>
          <p:nvPr>
            <p:ph type="title"/>
          </p:nvPr>
        </p:nvSpPr>
        <p:spPr/>
        <p:txBody>
          <a:bodyPr/>
          <a:lstStyle/>
          <a:p>
            <a:r>
              <a:rPr lang="en-US" altLang="ko-KR" dirty="0"/>
              <a:t>NMA Is Not Redundant</a:t>
            </a:r>
            <a:endParaRPr lang="ko-KR" altLang="en-US" dirty="0"/>
          </a:p>
        </p:txBody>
      </p:sp>
      <p:sp>
        <p:nvSpPr>
          <p:cNvPr id="3" name="내용 개체 틀 2">
            <a:extLst>
              <a:ext uri="{FF2B5EF4-FFF2-40B4-BE49-F238E27FC236}">
                <a16:creationId xmlns:a16="http://schemas.microsoft.com/office/drawing/2014/main" id="{FA0A3A2C-FBF8-48C0-8157-2096CF073DB5}"/>
              </a:ext>
            </a:extLst>
          </p:cNvPr>
          <p:cNvSpPr>
            <a:spLocks noGrp="1"/>
          </p:cNvSpPr>
          <p:nvPr>
            <p:ph idx="1"/>
          </p:nvPr>
        </p:nvSpPr>
        <p:spPr/>
        <p:txBody>
          <a:bodyPr>
            <a:normAutofit fontScale="85000" lnSpcReduction="10000"/>
          </a:bodyPr>
          <a:lstStyle/>
          <a:p>
            <a:r>
              <a:rPr kumimoji="1" lang="en-US" altLang="en-US" dirty="0"/>
              <a:t>NMA is still needed to provide the most consistent and persuasive framework for scientific realism.</a:t>
            </a:r>
          </a:p>
          <a:p>
            <a:r>
              <a:rPr lang="en-US" altLang="ko-KR" dirty="0"/>
              <a:t>A more nuanced global argument can be made. (“All theoretical entities of all successful and mature scientific theories exist” etc. – beating up a strawman!)</a:t>
            </a:r>
          </a:p>
          <a:p>
            <a:r>
              <a:rPr lang="en-US" altLang="ko-KR" dirty="0"/>
              <a:t>Realism based on a global argument (e.g. NMA based on the success-truth connection) need not be committed to all theoretical entities. </a:t>
            </a:r>
          </a:p>
          <a:p>
            <a:r>
              <a:rPr lang="en-US" altLang="ko-KR" dirty="0"/>
              <a:t>The degree of confidence in scientific theories may be distributed variedly across them, and furthermore, across theoretical constituents of each of them. </a:t>
            </a:r>
          </a:p>
          <a:p>
            <a:r>
              <a:rPr lang="en-US" altLang="ko-KR" dirty="0"/>
              <a:t>The degree of confidence could be based on many factors:</a:t>
            </a:r>
            <a:br>
              <a:rPr lang="en-US" altLang="ko-KR" dirty="0"/>
            </a:br>
            <a:r>
              <a:rPr lang="en-US" altLang="ko-KR" dirty="0"/>
              <a:t>e.g. the degree and type of success</a:t>
            </a:r>
            <a:br>
              <a:rPr lang="en-US" altLang="ko-KR" dirty="0"/>
            </a:br>
            <a:r>
              <a:rPr lang="en-US" altLang="ko-KR" dirty="0"/>
              <a:t>indispensability for generating the relevant success</a:t>
            </a:r>
            <a:br>
              <a:rPr lang="en-US" altLang="ko-KR" dirty="0"/>
            </a:br>
            <a:r>
              <a:rPr lang="en-US" altLang="ko-KR" dirty="0"/>
              <a:t>the degree of coherent fit with other theories</a:t>
            </a:r>
            <a:endParaRPr lang="ko-KR" altLang="en-US" dirty="0"/>
          </a:p>
        </p:txBody>
      </p:sp>
    </p:spTree>
    <p:extLst>
      <p:ext uri="{BB962C8B-B14F-4D97-AF65-F5344CB8AC3E}">
        <p14:creationId xmlns:p14="http://schemas.microsoft.com/office/powerpoint/2010/main" val="530741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13185E5-ACC0-481F-95DB-07CBC1C73796}"/>
              </a:ext>
            </a:extLst>
          </p:cNvPr>
          <p:cNvSpPr>
            <a:spLocks noGrp="1"/>
          </p:cNvSpPr>
          <p:nvPr>
            <p:ph type="title"/>
          </p:nvPr>
        </p:nvSpPr>
        <p:spPr/>
        <p:txBody>
          <a:bodyPr/>
          <a:lstStyle/>
          <a:p>
            <a:r>
              <a:rPr lang="en-US" altLang="ko-KR" dirty="0"/>
              <a:t>NMA Is Not Redundant</a:t>
            </a:r>
            <a:endParaRPr lang="ko-KR" altLang="en-US" dirty="0"/>
          </a:p>
        </p:txBody>
      </p:sp>
      <p:sp>
        <p:nvSpPr>
          <p:cNvPr id="3" name="내용 개체 틀 2">
            <a:extLst>
              <a:ext uri="{FF2B5EF4-FFF2-40B4-BE49-F238E27FC236}">
                <a16:creationId xmlns:a16="http://schemas.microsoft.com/office/drawing/2014/main" id="{FA0A3A2C-FBF8-48C0-8157-2096CF073DB5}"/>
              </a:ext>
            </a:extLst>
          </p:cNvPr>
          <p:cNvSpPr>
            <a:spLocks noGrp="1"/>
          </p:cNvSpPr>
          <p:nvPr>
            <p:ph idx="1"/>
          </p:nvPr>
        </p:nvSpPr>
        <p:spPr>
          <a:xfrm>
            <a:off x="838200" y="1825625"/>
            <a:ext cx="10515600" cy="4351338"/>
          </a:xfrm>
        </p:spPr>
        <p:txBody>
          <a:bodyPr>
            <a:normAutofit fontScale="92500" lnSpcReduction="10000"/>
          </a:bodyPr>
          <a:lstStyle/>
          <a:p>
            <a:r>
              <a:rPr lang="en-US" altLang="ko-KR" dirty="0"/>
              <a:t>This nuanced selective realist strategy focusing on the connection between success and truth is advantageous.</a:t>
            </a:r>
          </a:p>
          <a:p>
            <a:pPr marL="0" indent="0">
              <a:buNone/>
            </a:pPr>
            <a:r>
              <a:rPr lang="en-US" altLang="ko-KR" dirty="0"/>
              <a:t>“This list of scientific arguments should be expanded to include </a:t>
            </a:r>
            <a:r>
              <a:rPr lang="en-US" altLang="ko-KR" b="1" i="1" dirty="0"/>
              <a:t>all contents of a believable theory</a:t>
            </a:r>
            <a:r>
              <a:rPr lang="en-US" altLang="ko-KR" dirty="0"/>
              <a:t>, all contents of the first-order evidence for it, all believable theories, and all first-order evidence for them in the science literature. … We can, however, avoid this grueling work thanks to the no-miracles argument.” (Park 2016: 48, emphasis added)</a:t>
            </a:r>
          </a:p>
          <a:p>
            <a:r>
              <a:rPr lang="en-US" altLang="ko-KR" dirty="0"/>
              <a:t>Individuation of scientific theories – a messy business. </a:t>
            </a:r>
            <a:br>
              <a:rPr lang="en-US" altLang="ko-KR" dirty="0"/>
            </a:br>
            <a:r>
              <a:rPr lang="en-US" altLang="ko-KR" dirty="0"/>
              <a:t>(A theory of neutrino and a theory of top quarks, or the Standard Model?)</a:t>
            </a:r>
          </a:p>
          <a:p>
            <a:r>
              <a:rPr lang="en-US" altLang="ko-KR" dirty="0"/>
              <a:t>Vulnerability to pessimistic meta-induction (PMI) </a:t>
            </a:r>
          </a:p>
          <a:p>
            <a:r>
              <a:rPr lang="en-US" altLang="ko-KR" dirty="0"/>
              <a:t>Difficulty to accommodate theory modification/improvement</a:t>
            </a:r>
          </a:p>
          <a:p>
            <a:endParaRPr lang="ko-KR" altLang="ko-KR" dirty="0"/>
          </a:p>
          <a:p>
            <a:endParaRPr lang="ko-KR" altLang="en-US" dirty="0"/>
          </a:p>
        </p:txBody>
      </p:sp>
    </p:spTree>
    <p:extLst>
      <p:ext uri="{BB962C8B-B14F-4D97-AF65-F5344CB8AC3E}">
        <p14:creationId xmlns:p14="http://schemas.microsoft.com/office/powerpoint/2010/main" val="1095613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B515BED-E316-4794-B7E8-7989A5B05F51}"/>
              </a:ext>
            </a:extLst>
          </p:cNvPr>
          <p:cNvSpPr>
            <a:spLocks noGrp="1"/>
          </p:cNvSpPr>
          <p:nvPr>
            <p:ph type="title"/>
          </p:nvPr>
        </p:nvSpPr>
        <p:spPr/>
        <p:txBody>
          <a:bodyPr/>
          <a:lstStyle/>
          <a:p>
            <a:r>
              <a:rPr lang="en-US" altLang="ko-KR" dirty="0"/>
              <a:t>NMA Is Not Redundant</a:t>
            </a:r>
            <a:endParaRPr lang="ko-KR" altLang="en-US" dirty="0"/>
          </a:p>
        </p:txBody>
      </p:sp>
      <p:sp>
        <p:nvSpPr>
          <p:cNvPr id="3" name="내용 개체 틀 2">
            <a:extLst>
              <a:ext uri="{FF2B5EF4-FFF2-40B4-BE49-F238E27FC236}">
                <a16:creationId xmlns:a16="http://schemas.microsoft.com/office/drawing/2014/main" id="{2E45E063-B55A-4988-95C8-E486D2570101}"/>
              </a:ext>
            </a:extLst>
          </p:cNvPr>
          <p:cNvSpPr>
            <a:spLocks noGrp="1"/>
          </p:cNvSpPr>
          <p:nvPr>
            <p:ph idx="1"/>
          </p:nvPr>
        </p:nvSpPr>
        <p:spPr>
          <a:xfrm>
            <a:off x="838200" y="5012930"/>
            <a:ext cx="10515600" cy="1263057"/>
          </a:xfrm>
        </p:spPr>
        <p:txBody>
          <a:bodyPr/>
          <a:lstStyle/>
          <a:p>
            <a:pPr marL="0" indent="0">
              <a:buNone/>
            </a:pPr>
            <a:r>
              <a:rPr lang="en-US" altLang="ko-KR" dirty="0"/>
              <a:t>An analogue: “Poisson’s spot appears because light is a wave in </a:t>
            </a:r>
            <a:r>
              <a:rPr lang="en-US" altLang="ko-KR" dirty="0" err="1"/>
              <a:t>aether</a:t>
            </a:r>
            <a:r>
              <a:rPr lang="en-US" altLang="ko-KR" dirty="0"/>
              <a:t>. It would be a miracle that Poisson’s spot appears and yet light is not a wave. (Fresnel’s wave theory of light)”</a:t>
            </a:r>
            <a:endParaRPr lang="ko-KR" altLang="ko-KR" dirty="0"/>
          </a:p>
          <a:p>
            <a:pPr marL="0" indent="0">
              <a:buNone/>
            </a:pPr>
            <a:endParaRPr lang="ko-KR" altLang="en-US" dirty="0"/>
          </a:p>
        </p:txBody>
      </p:sp>
      <p:pic>
        <p:nvPicPr>
          <p:cNvPr id="5" name="그림 4">
            <a:extLst>
              <a:ext uri="{FF2B5EF4-FFF2-40B4-BE49-F238E27FC236}">
                <a16:creationId xmlns:a16="http://schemas.microsoft.com/office/drawing/2014/main" id="{A1B8822E-EFB2-4EA9-93B8-69CBB8C7A43C}"/>
              </a:ext>
            </a:extLst>
          </p:cNvPr>
          <p:cNvPicPr>
            <a:picLocks noChangeAspect="1"/>
          </p:cNvPicPr>
          <p:nvPr/>
        </p:nvPicPr>
        <p:blipFill>
          <a:blip r:embed="rId2"/>
          <a:stretch>
            <a:fillRect/>
          </a:stretch>
        </p:blipFill>
        <p:spPr>
          <a:xfrm>
            <a:off x="6831247" y="1792288"/>
            <a:ext cx="4286250" cy="2857500"/>
          </a:xfrm>
          <a:prstGeom prst="rect">
            <a:avLst/>
          </a:prstGeom>
        </p:spPr>
      </p:pic>
      <p:sp>
        <p:nvSpPr>
          <p:cNvPr id="6" name="TextBox 5">
            <a:extLst>
              <a:ext uri="{FF2B5EF4-FFF2-40B4-BE49-F238E27FC236}">
                <a16:creationId xmlns:a16="http://schemas.microsoft.com/office/drawing/2014/main" id="{98DE27AB-54AA-4DE1-A6E0-FA85167678AD}"/>
              </a:ext>
            </a:extLst>
          </p:cNvPr>
          <p:cNvSpPr txBox="1"/>
          <p:nvPr/>
        </p:nvSpPr>
        <p:spPr>
          <a:xfrm>
            <a:off x="6831247" y="4729086"/>
            <a:ext cx="4141553" cy="246221"/>
          </a:xfrm>
          <a:prstGeom prst="rect">
            <a:avLst/>
          </a:prstGeom>
          <a:noFill/>
        </p:spPr>
        <p:txBody>
          <a:bodyPr wrap="square" rtlCol="0">
            <a:spAutoFit/>
          </a:bodyPr>
          <a:lstStyle/>
          <a:p>
            <a:r>
              <a:rPr lang="en-US" altLang="ko-KR" sz="1000" dirty="0"/>
              <a:t>https://sciencedemonstrations.fas.harvard.edu/presentations/poissons-spot</a:t>
            </a:r>
            <a:endParaRPr lang="ko-KR" altLang="en-US" sz="1000" dirty="0"/>
          </a:p>
        </p:txBody>
      </p:sp>
      <p:pic>
        <p:nvPicPr>
          <p:cNvPr id="10" name="그림 9">
            <a:extLst>
              <a:ext uri="{FF2B5EF4-FFF2-40B4-BE49-F238E27FC236}">
                <a16:creationId xmlns:a16="http://schemas.microsoft.com/office/drawing/2014/main" id="{EF1C3D25-5FFD-48BD-963A-20EE4E763218}"/>
              </a:ext>
            </a:extLst>
          </p:cNvPr>
          <p:cNvPicPr>
            <a:picLocks noChangeAspect="1"/>
          </p:cNvPicPr>
          <p:nvPr/>
        </p:nvPicPr>
        <p:blipFill>
          <a:blip r:embed="rId3"/>
          <a:stretch>
            <a:fillRect/>
          </a:stretch>
        </p:blipFill>
        <p:spPr>
          <a:xfrm>
            <a:off x="838200" y="1792288"/>
            <a:ext cx="5269223" cy="2845380"/>
          </a:xfrm>
          <a:prstGeom prst="rect">
            <a:avLst/>
          </a:prstGeom>
        </p:spPr>
      </p:pic>
      <p:sp>
        <p:nvSpPr>
          <p:cNvPr id="11" name="TextBox 10">
            <a:extLst>
              <a:ext uri="{FF2B5EF4-FFF2-40B4-BE49-F238E27FC236}">
                <a16:creationId xmlns:a16="http://schemas.microsoft.com/office/drawing/2014/main" id="{78F93B04-2D87-4910-9D0E-4D8F07D76CC6}"/>
              </a:ext>
            </a:extLst>
          </p:cNvPr>
          <p:cNvSpPr txBox="1"/>
          <p:nvPr/>
        </p:nvSpPr>
        <p:spPr>
          <a:xfrm>
            <a:off x="1318828" y="4699376"/>
            <a:ext cx="4141553" cy="246221"/>
          </a:xfrm>
          <a:prstGeom prst="rect">
            <a:avLst/>
          </a:prstGeom>
          <a:noFill/>
        </p:spPr>
        <p:txBody>
          <a:bodyPr wrap="square" rtlCol="0">
            <a:spAutoFit/>
          </a:bodyPr>
          <a:lstStyle/>
          <a:p>
            <a:r>
              <a:rPr lang="en-US" altLang="ko-KR" sz="1000" dirty="0"/>
              <a:t>https://commons.wikimedia.org/wiki/File:Poissonspot_setup_treisinger.jpg</a:t>
            </a:r>
            <a:endParaRPr lang="ko-KR" altLang="en-US" sz="1000" dirty="0"/>
          </a:p>
        </p:txBody>
      </p:sp>
    </p:spTree>
    <p:extLst>
      <p:ext uri="{BB962C8B-B14F-4D97-AF65-F5344CB8AC3E}">
        <p14:creationId xmlns:p14="http://schemas.microsoft.com/office/powerpoint/2010/main" val="2006068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B490C39-4625-4B08-B2C4-E193F0729A96}"/>
              </a:ext>
            </a:extLst>
          </p:cNvPr>
          <p:cNvSpPr>
            <a:spLocks noGrp="1"/>
          </p:cNvSpPr>
          <p:nvPr>
            <p:ph type="title"/>
          </p:nvPr>
        </p:nvSpPr>
        <p:spPr/>
        <p:txBody>
          <a:bodyPr/>
          <a:lstStyle/>
          <a:p>
            <a:r>
              <a:rPr lang="en-US" altLang="ko-KR" dirty="0"/>
              <a:t>NMA Is Not Redundant</a:t>
            </a:r>
            <a:endParaRPr lang="ko-KR" altLang="en-US" dirty="0"/>
          </a:p>
        </p:txBody>
      </p:sp>
      <p:sp>
        <p:nvSpPr>
          <p:cNvPr id="3" name="내용 개체 틀 2">
            <a:extLst>
              <a:ext uri="{FF2B5EF4-FFF2-40B4-BE49-F238E27FC236}">
                <a16:creationId xmlns:a16="http://schemas.microsoft.com/office/drawing/2014/main" id="{18C7943F-26D2-4A53-B402-C75B2E3E80B9}"/>
              </a:ext>
            </a:extLst>
          </p:cNvPr>
          <p:cNvSpPr>
            <a:spLocks noGrp="1"/>
          </p:cNvSpPr>
          <p:nvPr>
            <p:ph idx="1"/>
          </p:nvPr>
        </p:nvSpPr>
        <p:spPr/>
        <p:txBody>
          <a:bodyPr/>
          <a:lstStyle/>
          <a:p>
            <a:r>
              <a:rPr lang="en-US" altLang="ko-KR" dirty="0"/>
              <a:t>Scientists did get things wrong in the history of science.</a:t>
            </a:r>
          </a:p>
          <a:p>
            <a:r>
              <a:rPr lang="en-US" altLang="ko-KR" dirty="0"/>
              <a:t>PMI can threaten the support scientific evidence provides for theories.</a:t>
            </a:r>
          </a:p>
          <a:p>
            <a:r>
              <a:rPr lang="en-US" altLang="ko-KR" dirty="0"/>
              <a:t>Stanford’s ‘trust’ argument can apply to the level of scientists’ judgments on scientific theories.</a:t>
            </a:r>
          </a:p>
          <a:p>
            <a:r>
              <a:rPr lang="en-US" altLang="ko-KR" dirty="0"/>
              <a:t>Scientists’ arguments for their </a:t>
            </a:r>
            <a:r>
              <a:rPr lang="en-US" altLang="ko-KR" dirty="0" err="1"/>
              <a:t>favourite</a:t>
            </a:r>
            <a:r>
              <a:rPr lang="en-US" altLang="ko-KR" dirty="0"/>
              <a:t> theories aren’t enough. </a:t>
            </a:r>
          </a:p>
          <a:p>
            <a:r>
              <a:rPr lang="en-US" altLang="ko-KR" dirty="0"/>
              <a:t>The best way to defend realism:</a:t>
            </a:r>
            <a:r>
              <a:rPr lang="ko-KR" altLang="en-US" dirty="0"/>
              <a:t> </a:t>
            </a:r>
            <a:r>
              <a:rPr lang="en-US" altLang="ko-KR" dirty="0"/>
              <a:t>selective realism, deploying NMA that takes success to be evidence for the approximate truth of the theoretical constituents.</a:t>
            </a:r>
          </a:p>
        </p:txBody>
      </p:sp>
    </p:spTree>
    <p:extLst>
      <p:ext uri="{BB962C8B-B14F-4D97-AF65-F5344CB8AC3E}">
        <p14:creationId xmlns:p14="http://schemas.microsoft.com/office/powerpoint/2010/main" val="479438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22B68CD-98B9-BD19-B153-A67F5DC0002D}"/>
              </a:ext>
            </a:extLst>
          </p:cNvPr>
          <p:cNvSpPr>
            <a:spLocks noGrp="1"/>
          </p:cNvSpPr>
          <p:nvPr>
            <p:ph type="title"/>
          </p:nvPr>
        </p:nvSpPr>
        <p:spPr/>
        <p:txBody>
          <a:bodyPr/>
          <a:lstStyle/>
          <a:p>
            <a:r>
              <a:rPr kumimoji="1" lang="en-US" altLang="en-US" dirty="0"/>
              <a:t>Conclusion (and Thoughts)</a:t>
            </a:r>
            <a:endParaRPr kumimoji="1" lang="ko-Kore-KR" altLang="en-US" dirty="0"/>
          </a:p>
        </p:txBody>
      </p:sp>
      <p:sp>
        <p:nvSpPr>
          <p:cNvPr id="3" name="내용 개체 틀 2">
            <a:extLst>
              <a:ext uri="{FF2B5EF4-FFF2-40B4-BE49-F238E27FC236}">
                <a16:creationId xmlns:a16="http://schemas.microsoft.com/office/drawing/2014/main" id="{85E7F3A1-A33C-E744-A1E6-45D45DA160F2}"/>
              </a:ext>
            </a:extLst>
          </p:cNvPr>
          <p:cNvSpPr>
            <a:spLocks noGrp="1"/>
          </p:cNvSpPr>
          <p:nvPr>
            <p:ph idx="1"/>
          </p:nvPr>
        </p:nvSpPr>
        <p:spPr/>
        <p:txBody>
          <a:bodyPr>
            <a:normAutofit lnSpcReduction="10000"/>
          </a:bodyPr>
          <a:lstStyle/>
          <a:p>
            <a:r>
              <a:rPr kumimoji="1" lang="en-US" altLang="en-US" dirty="0"/>
              <a:t>Regarding Bird’s attack on the redundancy of NMA based on theories of truth: NMA is still needed to fend off alternative anti-realist positions.</a:t>
            </a:r>
          </a:p>
          <a:p>
            <a:r>
              <a:rPr kumimoji="1" lang="en-US" altLang="en-US" dirty="0"/>
              <a:t>Regarding Park’s claim that NMA is merely a shorthand for scientists’ arguments for the respective scientific theories: NMA is still needed to provide the most consistent and persuasive framework for scientific realism against PMI and Stanford’s ‘trust’ argument.</a:t>
            </a:r>
          </a:p>
          <a:p>
            <a:r>
              <a:rPr kumimoji="1" lang="en-US" altLang="en-US" dirty="0"/>
              <a:t>Future tasks for realists: develop and defend selective realism by eliminating </a:t>
            </a:r>
            <a:r>
              <a:rPr kumimoji="1" lang="en-US" altLang="en-US" i="1" dirty="0"/>
              <a:t>all</a:t>
            </a:r>
            <a:r>
              <a:rPr kumimoji="1" lang="en-US" altLang="en-US" dirty="0"/>
              <a:t> potential counterexamples to NMA by case studies (</a:t>
            </a:r>
            <a:r>
              <a:rPr kumimoji="1" lang="en-US" altLang="en-US" dirty="0" err="1"/>
              <a:t>Ladyman</a:t>
            </a:r>
            <a:r>
              <a:rPr kumimoji="1" lang="en-US" altLang="en-US" dirty="0"/>
              <a:t> 2002 on PMI as an argument from counterexample; Lyons 2002 and Vickers 2013 for the “anomalies”)</a:t>
            </a:r>
            <a:endParaRPr kumimoji="1" lang="ko-Kore-KR" altLang="en-US" dirty="0"/>
          </a:p>
        </p:txBody>
      </p:sp>
    </p:spTree>
    <p:extLst>
      <p:ext uri="{BB962C8B-B14F-4D97-AF65-F5344CB8AC3E}">
        <p14:creationId xmlns:p14="http://schemas.microsoft.com/office/powerpoint/2010/main" val="632787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CA3F00E-9584-1B9C-9BEB-5A197E2DCCA3}"/>
              </a:ext>
            </a:extLst>
          </p:cNvPr>
          <p:cNvSpPr>
            <a:spLocks noGrp="1"/>
          </p:cNvSpPr>
          <p:nvPr>
            <p:ph type="title"/>
          </p:nvPr>
        </p:nvSpPr>
        <p:spPr/>
        <p:txBody>
          <a:bodyPr/>
          <a:lstStyle/>
          <a:p>
            <a:r>
              <a:rPr kumimoji="1" lang="en-US" altLang="ko-Kore-KR" dirty="0"/>
              <a:t>Bibliography</a:t>
            </a:r>
            <a:endParaRPr kumimoji="1" lang="ko-Kore-KR" altLang="en-US" dirty="0"/>
          </a:p>
        </p:txBody>
      </p:sp>
      <p:sp>
        <p:nvSpPr>
          <p:cNvPr id="3" name="내용 개체 틀 2">
            <a:extLst>
              <a:ext uri="{FF2B5EF4-FFF2-40B4-BE49-F238E27FC236}">
                <a16:creationId xmlns:a16="http://schemas.microsoft.com/office/drawing/2014/main" id="{98DCD306-F626-C3B8-9C7F-5FBCCCA4DDA3}"/>
              </a:ext>
            </a:extLst>
          </p:cNvPr>
          <p:cNvSpPr>
            <a:spLocks noGrp="1"/>
          </p:cNvSpPr>
          <p:nvPr>
            <p:ph idx="1"/>
          </p:nvPr>
        </p:nvSpPr>
        <p:spPr>
          <a:xfrm>
            <a:off x="838200" y="1825625"/>
            <a:ext cx="10515600" cy="4667250"/>
          </a:xfrm>
        </p:spPr>
        <p:txBody>
          <a:bodyPr>
            <a:normAutofit fontScale="55000" lnSpcReduction="20000"/>
          </a:bodyPr>
          <a:lstStyle/>
          <a:p>
            <a:pPr marL="0" indent="0">
              <a:buNone/>
            </a:pPr>
            <a:r>
              <a:rPr lang="en-US" altLang="ko-KR" dirty="0" err="1"/>
              <a:t>Asay</a:t>
            </a:r>
            <a:r>
              <a:rPr lang="en-US" altLang="ko-KR" dirty="0"/>
              <a:t>, J. (2017) ‘Realism and theories of truth’, in </a:t>
            </a:r>
            <a:r>
              <a:rPr lang="en-US" altLang="ko-KR" dirty="0" err="1"/>
              <a:t>Saatsi</a:t>
            </a:r>
            <a:r>
              <a:rPr lang="en-US" altLang="ko-KR" dirty="0"/>
              <a:t>, J. (ed.) </a:t>
            </a:r>
            <a:r>
              <a:rPr lang="en-US" altLang="ko-KR" i="1" dirty="0"/>
              <a:t>The Routledge handbook of scientific realism</a:t>
            </a:r>
            <a:r>
              <a:rPr lang="en-US" altLang="ko-KR" dirty="0"/>
              <a:t>. Routledge, pp. 383–393.</a:t>
            </a:r>
          </a:p>
          <a:p>
            <a:pPr marL="0" indent="0">
              <a:buNone/>
            </a:pPr>
            <a:r>
              <a:rPr lang="en-US" altLang="ko-KR" dirty="0"/>
              <a:t>Beebe, J.R. and </a:t>
            </a:r>
            <a:r>
              <a:rPr lang="en-US" altLang="ko-KR" dirty="0" err="1"/>
              <a:t>Dellsén</a:t>
            </a:r>
            <a:r>
              <a:rPr lang="en-US" altLang="ko-KR" dirty="0"/>
              <a:t>, F. (2020) ‘Scientific realism in the wild: An empirical study of seven sciences and history and philosophy of science’, </a:t>
            </a:r>
            <a:r>
              <a:rPr lang="en-US" altLang="ko-KR" i="1" dirty="0"/>
              <a:t>Philosophy of Science</a:t>
            </a:r>
            <a:r>
              <a:rPr lang="en-US" altLang="ko-KR" dirty="0"/>
              <a:t>, 87(2), pp. 336–364.</a:t>
            </a:r>
          </a:p>
          <a:p>
            <a:pPr marL="0" indent="0">
              <a:buNone/>
            </a:pPr>
            <a:r>
              <a:rPr lang="en-US" altLang="ko-KR" dirty="0"/>
              <a:t>Bird, A. (1998) </a:t>
            </a:r>
            <a:r>
              <a:rPr lang="en-US" altLang="ko-KR" i="1" dirty="0"/>
              <a:t>Philosophy of science</a:t>
            </a:r>
            <a:r>
              <a:rPr lang="en-US" altLang="ko-KR" dirty="0"/>
              <a:t>. Routledge.</a:t>
            </a:r>
          </a:p>
          <a:p>
            <a:pPr marL="0" indent="0">
              <a:buNone/>
            </a:pPr>
            <a:r>
              <a:rPr lang="en-US" altLang="ko-KR" dirty="0" err="1"/>
              <a:t>Dawid</a:t>
            </a:r>
            <a:r>
              <a:rPr lang="en-US" altLang="ko-KR" dirty="0"/>
              <a:t>, R. and Hartmann, S. (2018) ‘The no miracles argument without the base rate fallacy’, </a:t>
            </a:r>
            <a:r>
              <a:rPr lang="en-US" altLang="ko-KR" i="1" dirty="0" err="1"/>
              <a:t>Synthese</a:t>
            </a:r>
            <a:r>
              <a:rPr lang="en-US" altLang="ko-KR" dirty="0"/>
              <a:t>, 195(9), pp. 4063–4079.</a:t>
            </a:r>
          </a:p>
          <a:p>
            <a:pPr marL="0" indent="0">
              <a:buNone/>
            </a:pPr>
            <a:r>
              <a:rPr lang="en-US" altLang="ko-KR" dirty="0"/>
              <a:t>Fitzpatrick, S. (2013) ‘Doing away with the no miracles argument’, in </a:t>
            </a:r>
            <a:r>
              <a:rPr lang="en-US" altLang="ko-KR" i="1" dirty="0"/>
              <a:t>EPSA11 perspectives and foundational problems in philosophy of science</a:t>
            </a:r>
            <a:r>
              <a:rPr lang="en-US" altLang="ko-KR" dirty="0"/>
              <a:t>. Springer, pp. 141–151.</a:t>
            </a:r>
          </a:p>
          <a:p>
            <a:pPr marL="0" indent="0">
              <a:buNone/>
            </a:pPr>
            <a:r>
              <a:rPr lang="en-US" altLang="ko-KR" dirty="0"/>
              <a:t>Horwich, P. (1998) </a:t>
            </a:r>
            <a:r>
              <a:rPr lang="en-US" altLang="ko-KR" i="1" dirty="0"/>
              <a:t>Truth</a:t>
            </a:r>
            <a:r>
              <a:rPr lang="en-US" altLang="ko-KR" dirty="0"/>
              <a:t>. Clarendon Press.</a:t>
            </a:r>
          </a:p>
          <a:p>
            <a:pPr marL="0" indent="0">
              <a:buNone/>
            </a:pPr>
            <a:r>
              <a:rPr lang="en-US" altLang="ko-KR" dirty="0"/>
              <a:t>Lyons, T.D. (2002) ‘Scientific realism and the pessimistic meta-modus tollens’, in Clarke, S. and Lyons, T.D. (eds.) </a:t>
            </a:r>
            <a:r>
              <a:rPr lang="en-US" altLang="ko-KR" i="1" dirty="0"/>
              <a:t>Recent themes in the philosophy of science</a:t>
            </a:r>
            <a:r>
              <a:rPr lang="en-US" altLang="ko-KR" dirty="0"/>
              <a:t>. Springer, pp. 63–90.</a:t>
            </a:r>
          </a:p>
          <a:p>
            <a:pPr marL="0" indent="0">
              <a:buNone/>
            </a:pPr>
            <a:r>
              <a:rPr lang="en-US" altLang="ko-KR" dirty="0"/>
              <a:t>Magnus, P.D. and </a:t>
            </a:r>
            <a:r>
              <a:rPr lang="en-US" altLang="ko-KR" dirty="0" err="1"/>
              <a:t>Callender</a:t>
            </a:r>
            <a:r>
              <a:rPr lang="en-US" altLang="ko-KR" dirty="0"/>
              <a:t>, C. (2004) ‘Realist ennui and the base rate fallacy’, </a:t>
            </a:r>
            <a:r>
              <a:rPr lang="en-US" altLang="ko-KR" i="1" dirty="0"/>
              <a:t>Philosophy of Science</a:t>
            </a:r>
            <a:r>
              <a:rPr lang="en-US" altLang="ko-KR" dirty="0"/>
              <a:t>, 71(3), pp. 320–338.</a:t>
            </a:r>
          </a:p>
          <a:p>
            <a:pPr marL="0" indent="0">
              <a:buNone/>
            </a:pPr>
            <a:r>
              <a:rPr lang="en-US" altLang="ko-KR" dirty="0"/>
              <a:t>Musgrave, A. (1988) ‘The Ultimate Argument for Scientific Realism’, in Nola, R. (ed.) </a:t>
            </a:r>
            <a:r>
              <a:rPr lang="en-US" altLang="ko-KR" i="1" dirty="0"/>
              <a:t>Relativism and Realism in Science</a:t>
            </a:r>
            <a:r>
              <a:rPr lang="en-US" altLang="ko-KR" dirty="0"/>
              <a:t>. Springer Netherlands (Australasian Studies in History and Philosophy of Science, 6), pp. 229–252. </a:t>
            </a:r>
          </a:p>
          <a:p>
            <a:pPr marL="0" indent="0">
              <a:buNone/>
            </a:pPr>
            <a:r>
              <a:rPr lang="en-US" altLang="ko-KR" dirty="0"/>
              <a:t>Park, S. (2016) ‘Extensional scientific realism vs. </a:t>
            </a:r>
            <a:r>
              <a:rPr lang="en-US" altLang="ko-KR" dirty="0" err="1"/>
              <a:t>intensional</a:t>
            </a:r>
            <a:r>
              <a:rPr lang="en-US" altLang="ko-KR" dirty="0"/>
              <a:t> scientific realism’, </a:t>
            </a:r>
            <a:r>
              <a:rPr lang="en-US" altLang="ko-KR" i="1" dirty="0"/>
              <a:t>Studies in History and Philosophy of Science Part A</a:t>
            </a:r>
            <a:r>
              <a:rPr lang="en-US" altLang="ko-KR" dirty="0"/>
              <a:t>, 59, pp. 46–52.</a:t>
            </a:r>
          </a:p>
          <a:p>
            <a:pPr marL="0" indent="0">
              <a:buNone/>
            </a:pPr>
            <a:r>
              <a:rPr lang="en-US" altLang="ko-KR" dirty="0"/>
              <a:t>Putnam, H. (1975) “What Is Mathematical Truth?”, in </a:t>
            </a:r>
            <a:r>
              <a:rPr lang="en-US" altLang="ko-KR" i="1" dirty="0"/>
              <a:t>Philosophical Papers. Vol.1, Mathematics, Matter and Method</a:t>
            </a:r>
            <a:r>
              <a:rPr lang="en-US" altLang="ko-KR" dirty="0"/>
              <a:t>. Cambridge: Cambridge University Press.</a:t>
            </a:r>
          </a:p>
          <a:p>
            <a:pPr marL="0" indent="0">
              <a:buNone/>
            </a:pPr>
            <a:r>
              <a:rPr lang="en-US" altLang="ko-KR" dirty="0"/>
              <a:t>Van </a:t>
            </a:r>
            <a:r>
              <a:rPr lang="en-US" altLang="ko-KR" dirty="0" err="1"/>
              <a:t>Fraassen</a:t>
            </a:r>
            <a:r>
              <a:rPr lang="en-US" altLang="ko-KR" dirty="0"/>
              <a:t>, B.C. (1980) </a:t>
            </a:r>
            <a:r>
              <a:rPr lang="en-US" altLang="ko-KR" i="1" dirty="0"/>
              <a:t>The Scientific Image</a:t>
            </a:r>
            <a:r>
              <a:rPr lang="en-US" altLang="ko-KR" dirty="0"/>
              <a:t>. Oxford: Clarendon </a:t>
            </a:r>
          </a:p>
          <a:p>
            <a:pPr marL="0" indent="0">
              <a:buNone/>
            </a:pPr>
            <a:r>
              <a:rPr lang="en-US" altLang="ko-KR" dirty="0"/>
              <a:t>Vickers, P. (2013) ‘A confrontation of convergent realism’, </a:t>
            </a:r>
            <a:r>
              <a:rPr lang="en-US" altLang="ko-KR" i="1" dirty="0"/>
              <a:t>Philosophy of Science</a:t>
            </a:r>
            <a:r>
              <a:rPr lang="en-US" altLang="ko-KR" dirty="0"/>
              <a:t>, 80(2), pp. 189–211.</a:t>
            </a:r>
          </a:p>
        </p:txBody>
      </p:sp>
    </p:spTree>
    <p:extLst>
      <p:ext uri="{BB962C8B-B14F-4D97-AF65-F5344CB8AC3E}">
        <p14:creationId xmlns:p14="http://schemas.microsoft.com/office/powerpoint/2010/main" val="1361712379"/>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3302</TotalTime>
  <Words>2120</Words>
  <Application>Microsoft Office PowerPoint</Application>
  <PresentationFormat>와이드스크린</PresentationFormat>
  <Paragraphs>110</Paragraphs>
  <Slides>20</Slides>
  <Notes>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20</vt:i4>
      </vt:variant>
    </vt:vector>
  </HeadingPairs>
  <TitlesOfParts>
    <vt:vector size="25" baseType="lpstr">
      <vt:lpstr>맑은 고딕</vt:lpstr>
      <vt:lpstr>Arial</vt:lpstr>
      <vt:lpstr>Calibri</vt:lpstr>
      <vt:lpstr>Calibri Light</vt:lpstr>
      <vt:lpstr>Office 테마</vt:lpstr>
      <vt:lpstr>Is the No-miracles Argument Redundant?</vt:lpstr>
      <vt:lpstr>Plan</vt:lpstr>
      <vt:lpstr>The No-miracles Argument</vt:lpstr>
      <vt:lpstr>The No-miracles Argument</vt:lpstr>
      <vt:lpstr>NMA and Truth(Minimalist Theory)</vt:lpstr>
      <vt:lpstr>NMA and Truth(Correspondence Theory)</vt:lpstr>
      <vt:lpstr>Truth and NMA: Explanandum</vt:lpstr>
      <vt:lpstr>Truth and Scientific Realism</vt:lpstr>
      <vt:lpstr>Truth and NMA</vt:lpstr>
      <vt:lpstr>Truth and NMA</vt:lpstr>
      <vt:lpstr>Truth and NMA</vt:lpstr>
      <vt:lpstr>Intensional Scientific Realism &amp;  Extensional Scientific Realism</vt:lpstr>
      <vt:lpstr>Intensional Scientific Realism &amp;  Extensional Scientific Realism</vt:lpstr>
      <vt:lpstr>The Reductive Interpretation of NMA</vt:lpstr>
      <vt:lpstr>NMA Is Not Redundant</vt:lpstr>
      <vt:lpstr>NMA Is Not Redundant</vt:lpstr>
      <vt:lpstr>NMA Is Not Redundant</vt:lpstr>
      <vt:lpstr>NMA Is Not Redundant</vt:lpstr>
      <vt:lpstr>Conclusion (and Thoughts)</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the No-miracles Argument Redundant?</dc:title>
  <dc:creator>Bon Hyuk Koo</dc:creator>
  <cp:lastModifiedBy>user</cp:lastModifiedBy>
  <cp:revision>83</cp:revision>
  <cp:lastPrinted>2022-06-21T20:49:03Z</cp:lastPrinted>
  <dcterms:created xsi:type="dcterms:W3CDTF">2022-06-11T15:44:17Z</dcterms:created>
  <dcterms:modified xsi:type="dcterms:W3CDTF">2022-06-21T21:15:37Z</dcterms:modified>
</cp:coreProperties>
</file>