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16" r:id="rId2"/>
    <p:sldId id="285" r:id="rId3"/>
    <p:sldId id="292" r:id="rId4"/>
    <p:sldId id="296" r:id="rId5"/>
    <p:sldId id="297" r:id="rId6"/>
    <p:sldId id="298" r:id="rId7"/>
    <p:sldId id="301" r:id="rId8"/>
    <p:sldId id="302" r:id="rId9"/>
    <p:sldId id="303" r:id="rId10"/>
    <p:sldId id="305" r:id="rId11"/>
    <p:sldId id="314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7" r:id="rId20"/>
  </p:sldIdLst>
  <p:sldSz cx="9144000" cy="6858000" type="screen4x3"/>
  <p:notesSz cx="6865938" cy="95408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ihyun Chung" initials="DC" lastIdx="32" clrIdx="0">
    <p:extLst>
      <p:ext uri="{19B8F6BF-5375-455C-9EA6-DF929625EA0E}">
        <p15:presenceInfo xmlns:p15="http://schemas.microsoft.com/office/powerpoint/2012/main" userId="1559503627204fa6" providerId="Windows Live"/>
      </p:ext>
    </p:extLst>
  </p:cmAuthor>
  <p:cmAuthor id="2" name="user" initials="u" lastIdx="3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196" autoAdjust="0"/>
  </p:normalViewPr>
  <p:slideViewPr>
    <p:cSldViewPr>
      <p:cViewPr varScale="1">
        <p:scale>
          <a:sx n="114" d="100"/>
          <a:sy n="114" d="100"/>
        </p:scale>
        <p:origin x="300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477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477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120DB-A3FD-46C0-B6BB-8DE5C1A7DC8E}" type="datetimeFigureOut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5775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591050"/>
            <a:ext cx="5492750" cy="37576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063038"/>
            <a:ext cx="2974975" cy="477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063038"/>
            <a:ext cx="2974975" cy="477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5C95B-F169-4DFD-9BDF-66686706D0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7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85C95B-F169-4DFD-9BDF-66686706D03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2494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1255-3D55-4B61-AFFA-A5340BED51D1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88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0753C-C793-4E63-9CB8-5011FCF5BDBA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061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CB79-CBFE-4BA1-812F-EC092F7DB12D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348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8EEDD-C1A8-4C1C-9EC0-A4BF06733E32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538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BCA8-830B-4E38-8115-C2A6AEF62E53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9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63C1-F325-4D43-A260-4B8B2E57B06F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95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CD18-F2BB-48AC-99F3-A38341A6D478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4961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21D5A-2A85-4853-ABC2-5256B8C4FEA1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7622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3755-B1D7-45AE-93F9-55040C42435B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49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BDB1-65E1-4453-9642-D491EBFBE8D0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866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F459D-F467-4B95-87A3-A27BEC21A431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818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DD9FA-8BF3-4DA9-B0BC-6C0A1419F2FA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36BA4-135D-458E-B15B-704F6E292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169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  <a:t/>
            </a:r>
            <a:b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</a:br>
            <a: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  <a:t/>
            </a:r>
            <a:b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</a:br>
            <a: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  <a:t/>
            </a:r>
            <a:b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</a:br>
            <a: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  <a:t/>
            </a:r>
            <a:b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</a:br>
            <a: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  <a:t/>
            </a:r>
            <a:b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</a:br>
            <a: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  <a:t/>
            </a:r>
            <a:br>
              <a:rPr lang="en-US" altLang="ko-KR" sz="3600" b="1" kern="0" spc="0" dirty="0">
                <a:solidFill>
                  <a:srgbClr val="000000"/>
                </a:solidFill>
                <a:effectLst/>
                <a:ea typeface="한컴바탕" panose="02030600000101010101" pitchFamily="18" charset="2"/>
              </a:rPr>
            </a:br>
            <a:endParaRPr lang="en-US" altLang="ko-KR" sz="3600" b="1" kern="0" spc="0" dirty="0">
              <a:solidFill>
                <a:srgbClr val="000000"/>
              </a:solidFill>
              <a:effectLst/>
              <a:ea typeface="한컴바탕" panose="02030600000101010101" pitchFamily="18" charset="2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3600" b="1" kern="0" dirty="0">
              <a:solidFill>
                <a:srgbClr val="000000"/>
              </a:solidFill>
              <a:latin typeface="한컴바탕" panose="02030600000101010101" pitchFamily="18" charset="2"/>
              <a:ea typeface="한컴바탕" panose="02030600000101010101" pitchFamily="18" charset="2"/>
              <a:cs typeface="함초롬바탕" panose="02030504000101010101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3600" b="1" kern="0" spc="0" dirty="0">
              <a:solidFill>
                <a:srgbClr val="000000"/>
              </a:solidFill>
              <a:effectLst/>
              <a:latin typeface="한컴바탕" panose="02030600000101010101" pitchFamily="18" charset="2"/>
              <a:ea typeface="한컴바탕" panose="02030600000101010101" pitchFamily="18" charset="2"/>
              <a:cs typeface="함초롬바탕" panose="02030504000101010101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3600" b="1" kern="0" dirty="0">
              <a:solidFill>
                <a:srgbClr val="000000"/>
              </a:solidFill>
              <a:latin typeface="한컴바탕" panose="02030600000101010101" pitchFamily="18" charset="2"/>
              <a:ea typeface="한컴바탕" panose="02030600000101010101" pitchFamily="18" charset="2"/>
              <a:cs typeface="함초롬바탕" panose="02030504000101010101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800" b="1" kern="0" dirty="0" smtClean="0">
                <a:solidFill>
                  <a:srgbClr val="0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한국과학철학회</a:t>
            </a:r>
            <a:endParaRPr lang="en-US" altLang="ko-KR" sz="12800" b="1" kern="0" spc="0" dirty="0">
              <a:solidFill>
                <a:srgbClr val="000000"/>
              </a:solidFill>
              <a:effectLst/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96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정기학술대회</a:t>
            </a:r>
            <a:endParaRPr lang="en-US" altLang="ko-KR" sz="9600" b="1" dirty="0" smtClean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96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en-US" altLang="ko-KR" sz="1050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r>
              <a:rPr lang="en-US" altLang="ko-KR" sz="8000" kern="0" dirty="0" smtClean="0">
                <a:solidFill>
                  <a:srgbClr val="000000"/>
                </a:solidFill>
                <a:latin typeface="함초롬바탕" panose="02030504000101010101" pitchFamily="18" charset="-127"/>
              </a:rPr>
              <a:t>2022</a:t>
            </a:r>
            <a:r>
              <a:rPr lang="ko-KR" altLang="en-US" sz="8000" kern="0" dirty="0" smtClean="0">
                <a:solidFill>
                  <a:srgbClr val="0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</a:rPr>
              <a:t>년 </a:t>
            </a:r>
            <a:r>
              <a:rPr lang="en-US" altLang="ko-KR" sz="8000" kern="0" dirty="0" smtClean="0">
                <a:solidFill>
                  <a:srgbClr val="0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</a:rPr>
              <a:t>6</a:t>
            </a:r>
            <a:r>
              <a:rPr lang="ko-KR" altLang="en-US" sz="8000" kern="0" dirty="0" smtClean="0">
                <a:solidFill>
                  <a:srgbClr val="0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</a:rPr>
              <a:t>월 </a:t>
            </a:r>
            <a:r>
              <a:rPr lang="en-US" altLang="ko-KR" sz="8000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29</a:t>
            </a:r>
            <a:r>
              <a:rPr lang="ko-KR" altLang="en-US" sz="8000" kern="0" dirty="0">
                <a:solidFill>
                  <a:srgbClr val="0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</a:rPr>
              <a:t>일</a:t>
            </a:r>
            <a:endParaRPr lang="en-US" altLang="ko-KR" sz="8000" kern="0" dirty="0">
              <a:solidFill>
                <a:srgbClr val="000000"/>
              </a:solidFill>
              <a:ea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en-US" altLang="ko-KR" sz="3200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en-US" altLang="ko-KR" sz="3200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en-US" altLang="ko-KR" sz="3200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en-US" altLang="ko-KR" sz="3200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en-US" altLang="ko-KR" sz="3200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en-US" altLang="ko-KR" sz="3200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en-US" altLang="ko-KR" sz="3200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r>
              <a:rPr lang="en-US" altLang="ko-KR" sz="9600" b="1" dirty="0"/>
              <a:t>‘</a:t>
            </a:r>
            <a:r>
              <a:rPr lang="ko-KR" altLang="en-US" sz="9600" b="1" dirty="0" err="1"/>
              <a:t>양자’의</a:t>
            </a:r>
            <a:r>
              <a:rPr lang="ko-KR" altLang="en-US" sz="9600" b="1" dirty="0"/>
              <a:t> </a:t>
            </a:r>
            <a:r>
              <a:rPr lang="ko-KR" altLang="en-US" sz="9600" b="1" dirty="0" err="1"/>
              <a:t>비지칭성과</a:t>
            </a:r>
            <a:r>
              <a:rPr lang="ko-KR" altLang="en-US" sz="9600" b="1" dirty="0"/>
              <a:t> </a:t>
            </a:r>
            <a:r>
              <a:rPr lang="ko-KR" altLang="en-US" sz="9600" b="1" dirty="0" err="1"/>
              <a:t>장회익의</a:t>
            </a:r>
            <a:r>
              <a:rPr lang="ko-KR" altLang="en-US" sz="9600" b="1" dirty="0"/>
              <a:t> </a:t>
            </a:r>
            <a:r>
              <a:rPr lang="ko-KR" altLang="en-US" sz="9600" b="1" dirty="0" err="1"/>
              <a:t>온의식</a:t>
            </a:r>
            <a:endParaRPr lang="en-US" altLang="ko-KR" sz="96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ko-KR" altLang="en-US" sz="9600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en-US" altLang="ko-KR" sz="3200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endParaRPr lang="en-US" altLang="ko-KR" sz="3200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8000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정대현</a:t>
            </a:r>
            <a:r>
              <a:rPr lang="en-US" altLang="ko-KR" sz="8000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(</a:t>
            </a:r>
            <a:r>
              <a:rPr lang="ko-KR" altLang="en-US" sz="8000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이화여자대학교</a:t>
            </a:r>
            <a:r>
              <a:rPr lang="en-US" altLang="ko-KR" sz="8000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)</a:t>
            </a:r>
            <a:endParaRPr lang="ko-KR" altLang="en-US" sz="8000" kern="0" dirty="0">
              <a:solidFill>
                <a:srgbClr val="000000"/>
              </a:solidFill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9600" b="1" kern="0" spc="0" dirty="0">
              <a:solidFill>
                <a:srgbClr val="000000"/>
              </a:solidFill>
              <a:effectLst/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7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</a:rPr>
              <a:t/>
            </a:r>
            <a:br>
              <a:rPr lang="ko-KR" altLang="en-US" sz="2700" kern="0" spc="0" dirty="0">
                <a:solidFill>
                  <a:srgbClr val="000000"/>
                </a:solidFill>
                <a:effectLst/>
                <a:latin typeface="함초롬바탕" panose="02030504000101010101" pitchFamily="18" charset="-127"/>
              </a:rPr>
            </a:br>
            <a:r>
              <a:rPr lang="en-US" altLang="ko-KR" sz="1800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  <a:t/>
            </a:r>
            <a:br>
              <a:rPr lang="en-US" altLang="ko-KR" sz="1800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</a:br>
            <a:r>
              <a:rPr lang="en-US" altLang="ko-KR" sz="1800" b="1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  <a:t/>
            </a:r>
            <a:br>
              <a:rPr lang="en-US" altLang="ko-KR" sz="1800" b="1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</a:br>
            <a:r>
              <a:rPr lang="en-US" altLang="ko-KR" sz="1800" b="1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  <a:t/>
            </a:r>
            <a:br>
              <a:rPr lang="en-US" altLang="ko-KR" sz="1800" b="1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</a:br>
            <a:r>
              <a:rPr lang="en-US" altLang="ko-KR" sz="1800" b="1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  <a:t/>
            </a:r>
            <a:br>
              <a:rPr lang="en-US" altLang="ko-KR" sz="1800" b="1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</a:br>
            <a:r>
              <a:rPr lang="en-US" altLang="ko-KR" sz="3600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  <a:t/>
            </a:r>
            <a:br>
              <a:rPr lang="en-US" altLang="ko-KR" sz="3600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</a:br>
            <a:r>
              <a:rPr lang="en-US" altLang="ko-KR" sz="3600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  <a:t/>
            </a:r>
            <a:br>
              <a:rPr lang="en-US" altLang="ko-KR" sz="3600" kern="0" spc="0" dirty="0">
                <a:solidFill>
                  <a:srgbClr val="000000"/>
                </a:solidFill>
                <a:effectLst/>
                <a:ea typeface="함초롬바탕" panose="02030504000101010101" pitchFamily="18" charset="-127"/>
              </a:rPr>
            </a:br>
            <a:r>
              <a:rPr lang="ko-KR" altLang="en-US" sz="1800" kern="0" spc="0" dirty="0">
                <a:solidFill>
                  <a:srgbClr val="000000"/>
                </a:solidFill>
                <a:effectLst/>
              </a:rPr>
              <a:t/>
            </a:r>
            <a:br>
              <a:rPr lang="ko-KR" altLang="en-US" sz="1800" kern="0" spc="0" dirty="0">
                <a:solidFill>
                  <a:srgbClr val="000000"/>
                </a:solidFill>
                <a:effectLst/>
              </a:rPr>
            </a:br>
            <a:r>
              <a:rPr lang="ko-KR" altLang="en-US" sz="1800" kern="0" spc="0" dirty="0">
                <a:solidFill>
                  <a:srgbClr val="000000"/>
                </a:solidFill>
                <a:effectLst/>
              </a:rPr>
              <a:t/>
            </a:r>
            <a:br>
              <a:rPr lang="ko-KR" altLang="en-US" sz="1800" kern="0" spc="0" dirty="0">
                <a:solidFill>
                  <a:srgbClr val="000000"/>
                </a:solidFill>
                <a:effectLst/>
              </a:rPr>
            </a:br>
            <a:endParaRPr lang="ko-KR" altLang="en-US" dirty="0"/>
          </a:p>
        </p:txBody>
      </p:sp>
      <p:sp>
        <p:nvSpPr>
          <p:cNvPr id="5" name="부제목 2"/>
          <p:cNvSpPr>
            <a:spLocks noGrp="1"/>
          </p:cNvSpPr>
          <p:nvPr/>
        </p:nvSpPr>
        <p:spPr>
          <a:xfrm>
            <a:off x="1344126" y="3447977"/>
            <a:ext cx="6400800" cy="3096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kern="0" dirty="0">
              <a:solidFill>
                <a:srgbClr val="000000"/>
              </a:solidFill>
              <a:ea typeface="함초롬바탕" panose="02030504000101010101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kern="0" dirty="0">
              <a:solidFill>
                <a:srgbClr val="000000"/>
              </a:solidFill>
              <a:ea typeface="함초롬바탕" panose="02030504000101010101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kern="0" dirty="0">
              <a:solidFill>
                <a:srgbClr val="000000"/>
              </a:solidFill>
              <a:ea typeface="함초롬바탕" panose="02030504000101010101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kern="0" dirty="0">
              <a:solidFill>
                <a:srgbClr val="000000"/>
              </a:solidFill>
              <a:ea typeface="함초롬바탕" panose="02030504000101010101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800" kern="0" spc="0" dirty="0">
              <a:solidFill>
                <a:srgbClr val="000000"/>
              </a:solidFill>
              <a:effectLst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kern="0" spc="0" dirty="0">
              <a:solidFill>
                <a:srgbClr val="000000"/>
              </a:solidFill>
              <a:effectLst/>
              <a:ea typeface="함초롬바탕" panose="02030504000101010101" pitchFamily="18" charset="-127"/>
            </a:endParaRPr>
          </a:p>
          <a:p>
            <a:pPr marL="0" marR="0" indent="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kern="0" spc="0" dirty="0">
              <a:solidFill>
                <a:srgbClr val="000000"/>
              </a:solidFill>
              <a:effectLst/>
              <a:ea typeface="함초롬바탕" panose="02030504000101010101" pitchFamily="18" charset="-127"/>
            </a:endParaRPr>
          </a:p>
          <a:p>
            <a:endParaRPr lang="ko-KR" altLang="en-US" sz="1800" kern="0" spc="0" dirty="0">
              <a:solidFill>
                <a:srgbClr val="000000"/>
              </a:solidFill>
              <a:effectLst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9842FDA-0ADF-430B-BDC7-6F144BA22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739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16000" y="188640"/>
            <a:ext cx="8712000" cy="6129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600"/>
              </a:lnSpc>
            </a:pPr>
            <a:endParaRPr lang="en-US" altLang="ko-KR" b="1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fontAlgn="base">
              <a:lnSpc>
                <a:spcPts val="1600"/>
              </a:lnSpc>
            </a:pPr>
            <a:endParaRPr lang="en-US" altLang="ko-KR" b="1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342900" indent="-342900" fontAlgn="base">
              <a:lnSpc>
                <a:spcPts val="1600"/>
              </a:lnSpc>
              <a:buAutoNum type="arabicParenBoth"/>
            </a:pPr>
            <a:r>
              <a:rPr lang="ko-KR" altLang="en-US" b="1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여는 </a:t>
            </a:r>
            <a:r>
              <a:rPr lang="ko-KR" altLang="en-US" b="1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말</a:t>
            </a:r>
            <a:r>
              <a:rPr lang="en-US" altLang="ko-KR" b="1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: ‘</a:t>
            </a:r>
            <a:r>
              <a:rPr lang="ko-KR" altLang="en-US" b="1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 </a:t>
            </a:r>
            <a:r>
              <a:rPr lang="ko-KR" altLang="en-US" b="1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비지칭성</a:t>
            </a:r>
            <a:r>
              <a:rPr lang="ko-KR" altLang="en-US" b="1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역설</a:t>
            </a:r>
            <a:endParaRPr lang="en-US" altLang="ko-KR" b="1" kern="0" dirty="0" smtClean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342900" indent="-342900" fontAlgn="base">
              <a:lnSpc>
                <a:spcPts val="1600"/>
              </a:lnSpc>
              <a:buAutoNum type="arabicParenBoth"/>
            </a:pPr>
            <a:endParaRPr lang="en-US" altLang="ko-KR" b="1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342900" indent="-342900" fontAlgn="base">
              <a:lnSpc>
                <a:spcPts val="1600"/>
              </a:lnSpc>
              <a:buAutoNum type="arabicParenBoth"/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『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자연철학 강의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』: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우주론의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체계적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철학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algn="just" fontAlgn="base">
              <a:lnSpc>
                <a:spcPts val="1600"/>
              </a:lnSpc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인간언어는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전통적인 물질 관념에 기반해 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‘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책상’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‘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호랑이’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‘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원자’와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같이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물질 이름을 </a:t>
            </a:r>
            <a:r>
              <a:rPr lang="ko-KR" altLang="en-US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지칭적으로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사용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;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</a:t>
            </a:r>
            <a:r>
              <a:rPr lang="ko-KR" altLang="en-US" b="1" dirty="0" err="1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비지칭적인</a:t>
            </a:r>
            <a:r>
              <a:rPr lang="ko-KR" altLang="en-US" b="1" dirty="0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‘</a:t>
            </a:r>
            <a:r>
              <a:rPr lang="ko-KR" altLang="en-US" b="1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양자’는</a:t>
            </a:r>
            <a:r>
              <a:rPr lang="ko-KR" altLang="en-US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그러한 </a:t>
            </a:r>
            <a:r>
              <a:rPr lang="ko-KR" altLang="en-US" b="1" dirty="0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개체 </a:t>
            </a:r>
            <a:r>
              <a:rPr lang="ko-KR" altLang="en-US" b="1" dirty="0" err="1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단위적</a:t>
            </a:r>
            <a:r>
              <a:rPr lang="ko-KR" altLang="en-US" b="1" dirty="0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물질 </a:t>
            </a:r>
            <a:r>
              <a:rPr lang="ko-KR" altLang="en-US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관념을 해체하고 있다</a:t>
            </a:r>
            <a:r>
              <a:rPr lang="en-US" altLang="ko-KR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en-US" altLang="ko-KR" b="1" dirty="0" smtClean="0">
              <a:solidFill>
                <a:srgbClr val="0070C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논제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r>
              <a:rPr lang="en-US" altLang="ko-KR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“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장회익의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온의식론의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우주론적 철학은 ‘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비지칭성에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기반한다”</a:t>
            </a:r>
            <a:endParaRPr lang="ko-KR" altLang="en-US" b="1" kern="0" dirty="0">
              <a:solidFill>
                <a:srgbClr val="0070C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‘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비지칭성이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제기하는 물질의 과제를 확인하고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(2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절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물질의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이해를 향하여 양자 현상의 실재론적 차원을 탐구하여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(3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절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그에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기반해있는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양자 현상의 기능론적 차원을 밝혀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(4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절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장회익의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온의식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개념의 모습을 떠올리고자 한다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(5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절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167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116632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ts val="16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(2) </a:t>
            </a: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물질의 과제 </a:t>
            </a:r>
            <a:r>
              <a:rPr lang="en-US" altLang="ko-KR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-‘</a:t>
            </a:r>
            <a:r>
              <a:rPr lang="ko-KR" altLang="en-US" b="1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비지칭성</a:t>
            </a:r>
            <a:endParaRPr lang="en-US" altLang="ko-KR" b="1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fontAlgn="base" latinLnBrk="0">
              <a:lnSpc>
                <a:spcPts val="1600"/>
              </a:lnSpc>
            </a:pPr>
            <a:endParaRPr lang="en-US" altLang="ko-KR" b="1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(2.1) </a:t>
            </a:r>
            <a:r>
              <a:rPr lang="ko-KR" altLang="en-US" b="1" kern="0" dirty="0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‘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지칭성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믿음의 뿌리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전통적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개별자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지칭성이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사용된 역사</a:t>
            </a: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데카르트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뉴턴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칸트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공통적으로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상정했던 것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아리스토텔레스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실체 개념과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라이브니츠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동일성 원리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이러한 실체적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개별자와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동일성 개념들은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인과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설명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이해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믿음 등의 인간 경험의 총체적 구조에서 구성적 역할을 한다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(2.2)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‘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지칭성의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믿음의 붕괴</a:t>
            </a:r>
            <a:r>
              <a:rPr lang="en-US" altLang="ko-KR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상대성이론</a:t>
            </a:r>
            <a:endParaRPr lang="en-US" altLang="ko-KR" b="1" kern="0" dirty="0">
              <a:solidFill>
                <a:srgbClr val="0070C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70C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70C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상대성이론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질량분포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에너지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운동량의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분포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가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주변 시공간에 굴곡을 주면서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휘어진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4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차원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시공간을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형성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중력장 안에서의 물체의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운동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아인슈타인은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기존의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바탕관념을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대안적 바탕관념으로 바꾼 것이 아니라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&lt;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바탕관념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자체를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폐기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관측가능한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물리량들로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대체했다고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장회익은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본다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170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5504" y="116632"/>
            <a:ext cx="8928984" cy="542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ts val="16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(2.3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양자역학은 ‘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비지칭성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논제의 근거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를 마련했다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</a:t>
            </a: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양자와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같은 모든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존재물은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그 자체가 “위치와 운동량을 가지는” 어떤 존재가 아니라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상태함수로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표현되는 상태에 있을 뿐이라고 한다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관측되는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모든 성질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위치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운동량 등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은 이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상태함수를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통해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일정한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방식으로 도출되는 구조를 가진다고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본다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(206-211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4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).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lang="ko-KR" altLang="en-US" kern="0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장회익은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양자를 소위 ‘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관측’할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때 양자가 시간 공간적 실체로서 드러나는 것이 아니라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그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대상이 지닌 사건 야기 성향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(propensity)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과 주체의 관측 촉각을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연결하는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변별체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(discerner)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로서 나타난다는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것이다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(471-477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서울해석의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변별체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개념은 ‘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지칭성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논제를 정면으로 거부하면서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‘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비지칭성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논제를 선명하게 개진하는 장치로 해석할 수 있을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312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19734" y="44624"/>
            <a:ext cx="9163733" cy="6658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(2.4)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그러나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‘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비지칭성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논제에 대한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하나의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반문이 가능하다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물리학자가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실험실에서 “하나의 양자를 쏘기도 하고 두 개의 양자를 쏘기도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한다”라고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말할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때의 ‘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양자’는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무엇인가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여기에선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양자가 개별화되고 있지 않는가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그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개별화는 양자의 동일시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同一視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identification)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를 전제하여 발생하는 것이 아닌가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 개별화에서 ‘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지칭성이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없이 어떻게 동일시가 일어날 수 있는 것인가</a:t>
            </a:r>
            <a:r>
              <a:rPr lang="en-US" altLang="ko-KR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endParaRPr lang="ko-KR" altLang="en-US" b="1" kern="0" dirty="0">
              <a:solidFill>
                <a:srgbClr val="0070C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이러한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물음들에 대해 어떤 대응이 가능한가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여기에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우선 두 가지 대책을 상상할 수 있을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첫째는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‘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비지칭성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논제를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변별체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개념에서처럼 거부하는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예를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들어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양자를 쏘기 위해 양자를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&lt;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동일시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할 때에는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지칭성을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긍정하지만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양자를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&lt;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관측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&gt;(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觀測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measurement)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할 때에는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양자가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변별체의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개념하에 종속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흡수되기 때문에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‘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비지칭성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문제는 발생하지 않는다고 할 수 있다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그러나 그 양자는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변별체가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구성되기 전의 것이기 때문에</a:t>
            </a: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</a:t>
            </a:r>
          </a:p>
          <a:p>
            <a:pPr algn="just" fontAlgn="base">
              <a:lnSpc>
                <a:spcPts val="1600"/>
              </a:lnSpc>
              <a:tabLst>
                <a:tab pos="1520190" algn="l"/>
              </a:tabLst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첫째 대응은 무력해지고 만다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385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19985"/>
            <a:ext cx="9144000" cy="725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둘째 대응은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동일시 개념 자체를 축소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하는 길이다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동일시란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어떤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변항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x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와 어떤 표현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e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 대해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x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는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e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이다”라는 동일성 명제의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표현이다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관측이란 동일시된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e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대해 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e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가 어떤 상태에 있는가에 대한 측정이라 할 수 있다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그러므로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관측은 단순 동일시가 아니라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다른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차원에서 다시 발생하는 복합적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동일시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이는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&lt;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최초 동일시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와 구별되어 “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재동일시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”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en-US" altLang="ko-KR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reidentification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라 불려지기도 한다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관측이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요구하는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&lt;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재동일시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는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개별자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동일성 등의 개념을 필요로 하지만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&lt;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최초 동일시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는 그러한 개념들의 부담없이 해석될 수 있다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최초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동일시 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x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는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e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이다”에서 표현 ‘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e’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는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&lt;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같은 대상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을 보이는 것이 아니라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과거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경험에서 나타난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&lt;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특정 관심의 한 대상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이기만 하면 된다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&lt;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같은 대상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은 시간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공간에서 동일한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개별자로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지속될 것이 요청되지만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&lt;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특정 관심의 한 대상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은 그러한 구속이 발생하기 전의 자유로운 대상인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그렇다면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‘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비지칭성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논제로부터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물질의 과제는 선명해지는 것 같다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물질을 나타내는 어귀들도  비지칭적으로 해석될 수 있는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이러한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비지칭적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해석은 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프레게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러셀의 의미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지칭론을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대체한 </a:t>
            </a: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비트겐슈타인의 의미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사용론과도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맥을 같이 한다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algn="just" fontAlgn="base">
              <a:lnSpc>
                <a:spcPct val="160000"/>
              </a:lnSpc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852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8878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980" y="37720"/>
            <a:ext cx="914302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6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(3) </a:t>
            </a: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물질의 이해</a:t>
            </a:r>
            <a:r>
              <a:rPr lang="en-US" altLang="ko-KR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 – </a:t>
            </a: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 현상의 실재론적 차원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(3.1)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실재론적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함축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양자의 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정체가 무엇이냐 하는 문제가 아니고”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(241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쪽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양자가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가지는 파동을 서술하는 슈뢰딩거 방정식의 함축을 살피는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양자의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상태가 위치와 운동량의 값으로 규정되는 것이 아니라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상태함수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복소함수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Ψ(x, t)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로 규정되기 때문이다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여기에서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x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와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t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가 의미하는 바는 양자가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(213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4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어느 시점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어느 위치에 존재할 확률이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얼마냐”라는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시간 공간적 관심보다는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어느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시점에서 양자가 “어느 위치에 존재할 확률이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얼마냐”라는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공간적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관심이다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함축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양자의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파동성은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특정 공간에 필연적으로 한정되어있는 것이 아니라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x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라는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변항의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가능한 값으로 모든 공간에 편재 가능하다는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그래서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파동이란 그 자체로 물리적인 것이 아니라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그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표상의 공간의 모든 지점에서 어느 순간에도 취할 수 있는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진폭치의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범위에 의해 정의되고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파동함수는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고차원적 공간의 한 장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(field)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으로 간주된다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(Ney 2021: 34).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즉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파동함수는 파동 또는 장으로 표상가능하다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그렇다면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양자의 실재론적 함축의 하나는 그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파동함수적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충만성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이라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할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589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188640"/>
            <a:ext cx="9144000" cy="6658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ts val="16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(3.2)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‘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양자’의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비지칭성논제를 수용할 수 있는 또 하나의 실재론적 함축은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양자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현상 또는 물질의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자기 조직성</a:t>
            </a:r>
            <a:r>
              <a:rPr lang="en-US" altLang="ko-KR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(self-organization)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가설이다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장회익은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“우주의 물질 생성과 그 변화”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(315-325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쪽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6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를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우주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초기의 급팽창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자발적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대칭붕괴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인플레통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마당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대칭붕괴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상전이 등으로 조명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오늘 우리가 보는 기본 입자들과 기본 상호작용들이 나타나게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되었다”고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한다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그러나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그러한 입자들과 상호작용은 어떻게 나타났을 것인가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어떤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가설이 이 물음에 대한 응답이 될 수 있을 것인가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자기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조직성 가설이 아니라면 어떤 가설이 이 자리에 들어 올 것인가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후보 가설들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창조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우연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인과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* </a:t>
            </a:r>
            <a:r>
              <a:rPr lang="ko-KR" altLang="en-US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복잡계의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뭇알갱이들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-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“</a:t>
            </a:r>
            <a:r>
              <a:rPr lang="ko-KR" altLang="en-US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비선형 </a:t>
            </a:r>
            <a:r>
              <a:rPr lang="ko-KR" altLang="en-US" b="1" dirty="0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형태로 </a:t>
            </a:r>
            <a:r>
              <a:rPr lang="ko-KR" altLang="en-US" b="1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상호작용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”하고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endParaRPr lang="en-US" altLang="ko-KR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               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“</a:t>
            </a:r>
            <a:r>
              <a:rPr lang="ko-KR" altLang="en-US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모든 크기의 구조들이 스스로 짜여 있다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”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(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최무영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‧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최인령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2017: 19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).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그러나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자기 조직성 가설은 철학사에서 생소한 것이 아니다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라이브니츠의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모나드들은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상호간의 인과적 관계없이 자기 조직적 실체로 개진한 것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화이트헤드의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과정철학도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물질의 비물질화로서의 과정으로 이해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물질로부터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마음이 출현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(emergence)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했다는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부수현상론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786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25652" y="30814"/>
            <a:ext cx="9134155" cy="6658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ts val="16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(3.3)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물질의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또 하나의 실재론적 속성은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에너지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라 할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뉴턴은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질량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m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의 물체가 받는 힘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F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는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m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 속도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v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로 움직일 때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운동량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p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의 크기와 같다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(111-113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쪽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고 하여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           에너지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개념을 정확하게 정의 할 수 없었다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(177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쪽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아인슈타인은 뉴턴이 “일을 해줄 </a:t>
            </a:r>
            <a:r>
              <a:rPr lang="ko-KR" altLang="en-US" kern="0" dirty="0" err="1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능력”으로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이해한 에너지 개념을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“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E=mc²: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에너지는 질량을 광속의 제곱에 곱한 값과 </a:t>
            </a:r>
            <a:r>
              <a:rPr lang="ko-KR" altLang="en-US" kern="0" dirty="0" err="1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같다”로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정의하여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          고전역학을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계승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발전시켰다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이처럼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에너지 개념에 대한 첫째 변화는 뉴턴의 중력이란 존재하지 않고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“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물체의 질량이 주변의 시공간을 일정한 방식으로 휘게 만들고 주변 물체들은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그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휘어진 시공간에서 가장 짧은 거리로 </a:t>
            </a:r>
            <a:r>
              <a:rPr lang="ko-KR" altLang="en-US" kern="0" dirty="0" err="1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움직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”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(182-3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쪽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일 뿐이라는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아인슈타인의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“기상천외한” 통찰에서 나타난다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그리고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둘째 변화는 </a:t>
            </a:r>
            <a:r>
              <a:rPr lang="ko-KR" altLang="en-US" kern="0" dirty="0" err="1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볼츠만의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통계역학으로 도달한 열역학 제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법칙에서 나타난다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어떤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고립된 계에서 “대상 자체가 어떻게 변하더라도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이것이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지닌 에너지의 총량이 일정하다”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(274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쪽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5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에너지와 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물질은 </a:t>
            </a:r>
            <a:r>
              <a:rPr lang="ko-KR" altLang="en-US" kern="0" dirty="0" err="1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동연적인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것은 아니지만 </a:t>
            </a:r>
            <a:r>
              <a:rPr lang="ko-KR" altLang="en-US" kern="0" dirty="0" err="1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상호구성적이면서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solidFill>
                <a:srgbClr val="202122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</a:t>
            </a:r>
            <a:r>
              <a:rPr lang="ko-KR" altLang="en-US" b="1" kern="0" dirty="0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에너지가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물질을 비물리화하는 성향으로 작동</a:t>
            </a:r>
            <a:r>
              <a:rPr lang="ko-KR" altLang="en-US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하는 것으로 보인다</a:t>
            </a:r>
            <a:r>
              <a:rPr lang="en-US" altLang="ko-KR" kern="0" dirty="0">
                <a:solidFill>
                  <a:srgbClr val="202122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718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9036496" cy="664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6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(4) </a:t>
            </a: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물질의 이해</a:t>
            </a:r>
            <a:r>
              <a:rPr lang="en-US" altLang="ko-KR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2 – </a:t>
            </a: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양자 현상의 기능론적 차원</a:t>
            </a:r>
            <a:endParaRPr lang="en-US" altLang="ko-KR" b="1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fontAlgn="base">
              <a:lnSpc>
                <a:spcPts val="1600"/>
              </a:lnSpc>
            </a:pPr>
            <a:endParaRPr lang="en-US" altLang="ko-KR" b="1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fontAlgn="base">
              <a:lnSpc>
                <a:spcPts val="1600"/>
              </a:lnSpc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      양자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현싱의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실재론적 위상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r>
              <a:rPr lang="ko-KR" altLang="en-US" u="sng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파동함수적</a:t>
            </a:r>
            <a:r>
              <a:rPr lang="ko-KR" altLang="en-US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충만</a:t>
            </a:r>
            <a:r>
              <a:rPr lang="en-US" altLang="ko-KR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자기 조직성</a:t>
            </a:r>
            <a:r>
              <a:rPr lang="en-US" altLang="ko-KR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에너지</a:t>
            </a:r>
            <a:endParaRPr lang="ko-KR" altLang="en-US" u="sng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      양자 현상의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기능론적 차원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r>
              <a:rPr lang="ko-KR" altLang="en-US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앎</a:t>
            </a:r>
            <a:r>
              <a:rPr lang="en-US" altLang="ko-KR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정보</a:t>
            </a:r>
            <a:r>
              <a:rPr lang="en-US" altLang="ko-KR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u="sng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생명</a:t>
            </a:r>
            <a:endParaRPr lang="en-US" altLang="ko-KR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(4.1)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앎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물질적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대상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(object)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은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인식주체와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독립적인 실재로 간주되어 왔다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 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대상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對象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)”-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독일어 대상 단어 “</a:t>
            </a:r>
            <a:r>
              <a:rPr lang="en-US" altLang="ko-KR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Gegenstand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”-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맞서 있다”의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뜻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장회익은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칸트적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</a:t>
            </a:r>
            <a:r>
              <a:rPr lang="en-US" altLang="ko-KR" kern="0" baseline="-2500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k</a:t>
            </a:r>
            <a:r>
              <a:rPr lang="ko-KR" altLang="en-US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와 대상을 통합하여 “전체를 새로운”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</a:t>
            </a:r>
            <a:r>
              <a:rPr lang="en-US" altLang="ko-KR" kern="0" baseline="-250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로 본다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이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새로운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</a:t>
            </a:r>
            <a:r>
              <a:rPr lang="en-US" altLang="ko-KR" kern="0" baseline="-2500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는 세가지 모드를 갖는다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첫째는 역학모드로서 물질로 구성된 물질세계의 일부로서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역학현상의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일부이고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인지기구를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포함하는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</a:t>
            </a:r>
            <a:r>
              <a:rPr lang="en-US" altLang="ko-KR" kern="0" baseline="-250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₁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실험실 안 과 밖의 대상 대상들을 포함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둘째는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서술모드로서 관측에 열려있지 않은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상태층과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관측에 열려있는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사건층을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연결하는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고리로서의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변별체를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구성하여 서술하는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</a:t>
            </a:r>
            <a:r>
              <a:rPr lang="en-US" altLang="ko-KR" kern="0" baseline="-250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₂의 모드이다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셋째는 의식모드로서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서술모드의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내용을 의식의 차원에서 떠 올리는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</a:t>
            </a:r>
            <a:r>
              <a:rPr lang="en-US" altLang="ko-KR" kern="0" baseline="-250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₃의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모드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  <a:p>
            <a:pPr algn="just" fontAlgn="base">
              <a:lnSpc>
                <a:spcPct val="1600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그러므로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세 모드가 통합된 새로운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</a:t>
            </a:r>
            <a:r>
              <a:rPr lang="en-US" altLang="ko-KR" b="1" kern="0" baseline="-2500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가 도달하는 인식적 앎은 </a:t>
            </a:r>
            <a:endParaRPr lang="ko-KR" altLang="en-US" b="1" kern="0" dirty="0">
              <a:solidFill>
                <a:srgbClr val="0070C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개별적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연구자 보다는 집합적 주체에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낱개적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대상 보다는 연결된 대상들에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낱생명보다는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온생명에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열려있게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된다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098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/>
          <a:lstStyle/>
          <a:p>
            <a:pPr marL="0" indent="0" algn="just" fontAlgn="base">
              <a:lnSpc>
                <a:spcPts val="1600"/>
              </a:lnSpc>
              <a:buNone/>
            </a:pPr>
            <a:r>
              <a:rPr lang="en-US" altLang="ko-KR" sz="1800" dirty="0" smtClean="0"/>
              <a:t>(4.2) </a:t>
            </a:r>
            <a:r>
              <a:rPr lang="ko-KR" altLang="en-US" sz="1800" dirty="0" smtClean="0"/>
              <a:t>정</a:t>
            </a:r>
            <a:r>
              <a:rPr lang="ko-KR" altLang="en-US" sz="1800" dirty="0"/>
              <a:t>보</a:t>
            </a:r>
            <a:r>
              <a:rPr lang="en-US" altLang="ko-KR" sz="1800" dirty="0" smtClean="0"/>
              <a:t>:</a:t>
            </a:r>
          </a:p>
          <a:p>
            <a:pPr marL="0" indent="0" algn="just" fontAlgn="base">
              <a:lnSpc>
                <a:spcPts val="1600"/>
              </a:lnSpc>
              <a:buNone/>
            </a:pPr>
            <a:endParaRPr lang="ko-KR" altLang="en-US" sz="1800" dirty="0"/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ko-KR" altLang="en-US" sz="1800" dirty="0" smtClean="0"/>
              <a:t>  </a:t>
            </a:r>
            <a:r>
              <a:rPr lang="ko-KR" altLang="en-US" sz="1800" u="sng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정보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는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장회익에게서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‘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서술모드’라는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메타이론적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개념의 부분으로 나타난다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</a:t>
            </a:r>
            <a:r>
              <a:rPr lang="ko-KR" altLang="en-US" sz="1800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</a:t>
            </a:r>
            <a:r>
              <a:rPr lang="en-US" altLang="ko-KR" sz="1800" kern="0" baseline="-250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₂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는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“서술되는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대상으로가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아니라 서술하는 기구로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기능”하는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서술주체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</a:p>
          <a:p>
            <a:pPr marL="0" indent="0" algn="just" fontAlgn="base">
              <a:lnSpc>
                <a:spcPts val="1600"/>
              </a:lnSpc>
              <a:buNone/>
            </a:pP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대상과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조우할 때 “정보를 읽어내고 동역학적 연산을 수행하며 결과에 대한 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예측과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확인 작업까지 수행할 수 있는 전체 시스템”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(475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쪽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이다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 단계에서의 정보는 수동적이다</a:t>
            </a: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indent="0" algn="just" fontAlgn="base">
              <a:lnSpc>
                <a:spcPts val="1600"/>
              </a:lnSpc>
              <a:buNone/>
            </a:pP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그러나 뒤의 절에서 보이는 것처럼</a:t>
            </a: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 </a:t>
            </a:r>
            <a:r>
              <a:rPr lang="ko-KR" altLang="en-US" sz="1800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장회익의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정보 개념은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</a:t>
            </a:r>
            <a:r>
              <a:rPr lang="en-US" altLang="ko-KR" sz="1800" kern="0" baseline="-2500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₃ 의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의식모드에서</a:t>
            </a: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             </a:t>
            </a:r>
            <a:r>
              <a:rPr lang="ko-KR" altLang="en-US" sz="1800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정보론적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의식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모델이 나타내는 </a:t>
            </a:r>
            <a:r>
              <a:rPr lang="ko-KR" altLang="en-US" sz="1800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정보의 능동성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을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갖는다</a:t>
            </a: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indent="0" algn="just" fontAlgn="base">
              <a:lnSpc>
                <a:spcPts val="1600"/>
              </a:lnSpc>
              <a:buNone/>
            </a:pP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ko-KR" altLang="en-US" sz="1800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장회익에게서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양자의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기능론적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차원은 </a:t>
            </a: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좁은 의미에서 </a:t>
            </a: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앎</a:t>
            </a:r>
            <a:r>
              <a:rPr lang="en-US" altLang="ko-KR" sz="1800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sz="1800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정보</a:t>
            </a:r>
            <a:r>
              <a:rPr lang="en-US" altLang="ko-KR" sz="1800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; </a:t>
            </a:r>
            <a:r>
              <a:rPr lang="ko-KR" altLang="en-US" sz="1800" u="sng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생명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의 세 주제로 분류되지만</a:t>
            </a: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넓은 의미에서 세 주제는 앎 또는</a:t>
            </a:r>
            <a:r>
              <a:rPr lang="en-US" altLang="ko-KR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u="sng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</a:t>
            </a:r>
            <a:r>
              <a:rPr lang="en-US" altLang="ko-KR" sz="1800" u="sng" kern="0" baseline="-2500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</a:t>
            </a:r>
            <a:r>
              <a:rPr lang="ko-KR" altLang="en-US" sz="1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로 통합된다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lang="en-US" altLang="ko-KR" sz="1800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indent="0" algn="just" fontAlgn="base">
              <a:lnSpc>
                <a:spcPts val="1600"/>
              </a:lnSpc>
              <a:buNone/>
            </a:pP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19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188640"/>
            <a:ext cx="9144000" cy="629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(4.3)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생명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물질이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장회익의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온의식과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이어지는 또 하나의 차원은 </a:t>
            </a:r>
            <a:r>
              <a:rPr lang="ko-KR" altLang="en-US" u="sng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생명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개념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생명이란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유기체가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디엔에이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같은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내적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특성으로 나타나는 것이 아니라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그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내부구조가 햇빛 같은 외부상황과의 적절한 관계를 맺음으로써 구성된다고 믿는다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다람쥐나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민들레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같은 유기체는 자기복제적인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자체촉매적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&lt;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국소질서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를 갖지만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외부와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떨어져 유지되는 생명의 독립된 단위가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아니고 자율적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체계를 이룰 수 없다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장회익은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이들을 “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낱생명”이라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호명하고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햇빛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같은 외부 조건들이 마련하는 자유에너지를 공급하는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&lt;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복합질서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&gt;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 들어갈 때 비로소 자체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충족적이고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자체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유지적이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되어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“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온생명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”이라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부를 수 있는 실체가 된다는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(359-372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쪽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그렇다면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“이러한 생명으로는 오직 하나만 알려져 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있다”라고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상정한다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40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억년을 지탱해 온 태양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지구의 질서 체계에서의 </a:t>
            </a: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우리 생명”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(375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쪽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이라는 것이다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989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116632"/>
            <a:ext cx="9144000" cy="6342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600"/>
              </a:lnSpc>
            </a:pPr>
            <a:r>
              <a:rPr lang="en-US" altLang="ko-KR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(5) </a:t>
            </a:r>
            <a:r>
              <a:rPr lang="ko-KR" altLang="en-US" b="1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장회익의</a:t>
            </a:r>
            <a:r>
              <a:rPr lang="ko-KR" altLang="en-US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b="1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온의식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 latinLnBrk="0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 latinLnBrk="0">
              <a:lnSpc>
                <a:spcPts val="1600"/>
              </a:lnSpc>
            </a:pP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  양자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기능론의 세 주제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인식주체성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정보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생명</a:t>
            </a:r>
            <a:r>
              <a:rPr lang="en-US" altLang="ko-KR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를 통해 </a:t>
            </a:r>
            <a:r>
              <a:rPr lang="ko-KR" altLang="en-US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온의식론에</a:t>
            </a:r>
            <a:r>
              <a:rPr lang="ko-KR" altLang="en-US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이른다</a:t>
            </a: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algn="just" fontAlgn="base" latinLnBrk="0">
              <a:lnSpc>
                <a:spcPts val="16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fontAlgn="base"/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(5.1) </a:t>
            </a:r>
            <a:r>
              <a:rPr lang="ko-KR" altLang="en-US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baseline="-25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c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는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역학모드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서술모드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의식모드의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세 모드로 </a:t>
            </a:r>
            <a:endParaRPr lang="en-US" altLang="ko-KR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집합적 주체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;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연결된 대상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;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온생명을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일차적 범주로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상승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;                 </a:t>
            </a:r>
          </a:p>
          <a:p>
            <a:pPr fontAlgn="base"/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  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그의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온전한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앎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온의식에로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인도한다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endParaRPr lang="en-US" altLang="ko-KR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먼저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집합적 주체는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관찰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과학의 개념의 분석을 통해 선명해진다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양자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역학에서 “관측 전후에 대상의 상태가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달라진다”는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명제를 이해하는 방식은 </a:t>
            </a: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“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관측이 된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것”을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개별적 자연인 주체가 아니라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집합적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지성 의식의 주체로 해석하는 것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집합적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지성의 인식 활동이 전 인류적으로 공유될 때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이는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곧 집합적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baseline="-25000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c1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endParaRPr lang="en-US" altLang="ko-KR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r>
              <a:rPr lang="ko-KR" altLang="en-US" b="1" dirty="0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연결된</a:t>
            </a:r>
            <a:r>
              <a:rPr lang="ko-KR" altLang="en-US" dirty="0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대상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들이란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낱개적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대상들과 대조적이지만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집합적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지성으로서의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앎의 개별성과 </a:t>
            </a:r>
            <a:endParaRPr lang="en-US" altLang="ko-KR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개인적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지성으로서의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이해의 총체성 사이의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틈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(486-489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을 조명할 수 있다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앎은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개별적으로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낱개적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대상에 관계하지만 </a:t>
            </a: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총체적으로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연결된 대상들을 아울러 이해를 포함하는 것이다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온전한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앎에 다가 가는 것이다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endParaRPr lang="en-US" altLang="ko-KR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경지에서 온전한 앎은 “인간의 자기 이해인 동시에 우주의 자기 이해”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(525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라 </a:t>
            </a: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할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수 있는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baseline="-250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c2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의식이라할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것이다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/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온전한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앎은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온의식과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동연적이게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된다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endParaRPr lang="en-US" altLang="ko-KR" kern="0" dirty="0" smtClean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363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l" fontAlgn="base" latinLnBrk="0"/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(5.2)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장회익은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8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sz="1800" baseline="-250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c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를 통해 </a:t>
            </a:r>
            <a:r>
              <a:rPr lang="ko-KR" altLang="en-US" sz="1800" b="1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정보개념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을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바라본다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8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정보는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외부로부터 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입력되어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인식주체가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반응하는 바의 것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(457-458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);</a:t>
            </a:r>
          </a:p>
          <a:p>
            <a:pPr algn="l" fontAlgn="base" latinLnBrk="0"/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또한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정보적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의식론을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도입하여 신경 세포들 간의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연결망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소통처럼 </a:t>
            </a:r>
          </a:p>
          <a:p>
            <a:pPr algn="l" fontAlgn="base" latinLnBrk="0"/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  의식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주체들 간의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연결망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소통과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유비적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관계의 능동성</a:t>
            </a:r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1998: 238-242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).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정보론적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의식 모델은 의식을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현상적으로가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아니라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정보적으로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확장하여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endParaRPr lang="ko-KR" altLang="en-US" sz="18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‘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나’는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가족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부족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민족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인류 공동체로 점점 확대되어 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‘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가장 큰 나’에 이르게 되고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  </a:t>
            </a:r>
          </a:p>
          <a:p>
            <a:pPr algn="l" fontAlgn="base" latinLnBrk="0"/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</a:t>
            </a:r>
            <a:r>
              <a:rPr lang="ko-KR" altLang="en-US" sz="18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온생명의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유기적 조직에 대응하는 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정보적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온의식에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닿을 수 있다는 것이다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8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생명이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지구상에 나타난 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40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억 년 만에 처음으로 </a:t>
            </a:r>
            <a:r>
              <a:rPr lang="ko-KR" altLang="en-US" sz="18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온생명은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통합적 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의식</a:t>
            </a:r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</a:p>
          <a:p>
            <a:pPr algn="l" fontAlgn="base" latinLnBrk="0"/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</a:p>
          <a:p>
            <a:pPr algn="l" fontAlgn="base"/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(5.3) </a:t>
            </a:r>
            <a:r>
              <a:rPr lang="ko-KR" altLang="en-US" sz="18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sz="1800" baseline="-250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c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는 또한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온생명을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일차적 범주로 상승시킨다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</a:p>
          <a:p>
            <a:pPr algn="l" fontAlgn="base"/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</a:t>
            </a:r>
            <a:r>
              <a:rPr lang="ko-KR" altLang="en-US" sz="18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낱생명과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달리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온생명은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자유에너지를 공급하는 </a:t>
            </a:r>
          </a:p>
          <a:p>
            <a:pPr algn="l" fontAlgn="base"/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&lt;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복합질서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&gt;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안에서 자체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충족적이고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자체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유지적인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실재가 된다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8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sz="1800" baseline="-250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c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가 작동시키는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온생명을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바로 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“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온생명으로서의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sz="1800" baseline="-250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c3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”</a:t>
            </a:r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</a:t>
            </a:r>
            <a:endParaRPr lang="ko-KR" altLang="en-US" sz="18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“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인류의 집합적 지성에 의해 수행되고 축적되는 모든 지적 활동이 </a:t>
            </a:r>
          </a:p>
          <a:p>
            <a:pPr algn="l" fontAlgn="base"/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    바로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이러한 집합적 주체의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인식활동을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통해 이루어지는 것”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(481-482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).</a:t>
            </a:r>
          </a:p>
          <a:p>
            <a:pPr algn="l" fontAlgn="base"/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endParaRPr lang="ko-KR" altLang="en-US" sz="18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“우리의 의식은 낱 생명적인 의식을 지니면서도 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전체가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서로 엮이고 유통이 되면서 </a:t>
            </a:r>
          </a:p>
          <a:p>
            <a:pPr algn="l" fontAlgn="base"/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온생명이라는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하나의 큰 그릇에 담긴 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하나의 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의식으로 생각되기도 한다</a:t>
            </a:r>
            <a:r>
              <a:rPr lang="ko-KR" altLang="en-US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”</a:t>
            </a:r>
            <a:endParaRPr lang="en-US" altLang="ko-KR" sz="1800" dirty="0" smtClean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    (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2009: 168)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는 것이다</a:t>
            </a:r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</a:p>
          <a:p>
            <a:pPr algn="l" fontAlgn="base"/>
            <a:r>
              <a:rPr lang="en-US" altLang="ko-KR" sz="18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endParaRPr lang="ko-KR" altLang="en-US" sz="18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내가 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온생명을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느끼는 그 순간 나는 </a:t>
            </a:r>
            <a:r>
              <a:rPr lang="ko-KR" altLang="en-US" sz="1800" b="1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온생명</a:t>
            </a:r>
            <a:r>
              <a:rPr lang="ko-KR" altLang="en-US" sz="18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</a:t>
            </a:r>
            <a:r>
              <a:rPr lang="ko-KR" altLang="en-US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주체성에 참여하는 것이다</a:t>
            </a:r>
            <a:r>
              <a:rPr lang="en-US" altLang="ko-KR" sz="18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sz="18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-99392"/>
            <a:ext cx="9144000" cy="473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012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 algn="l" fontAlgn="base" latinLnBrk="0"/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(5.4)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양자 기능론을 통해 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장회익의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온의식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개념에 도달할 수 있다는 것을 보았다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2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</a:t>
            </a:r>
            <a:r>
              <a:rPr lang="ko-KR" altLang="en-US" sz="29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온의식</a:t>
            </a:r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개념을 온전하게 하기 위해서는 </a:t>
            </a:r>
            <a:r>
              <a:rPr lang="ko-KR" altLang="en-US" sz="2900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몇 가지 과제가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있다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en-US" altLang="ko-KR" sz="2900" dirty="0" smtClean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endParaRPr lang="ko-KR" altLang="en-US" sz="2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첫째는 </a:t>
            </a:r>
            <a:r>
              <a:rPr lang="ko-KR" altLang="en-US" sz="2900" b="1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인식주체성</a:t>
            </a:r>
            <a:r>
              <a:rPr lang="ko-KR" altLang="en-US" sz="2900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개념의 </a:t>
            </a:r>
            <a:r>
              <a:rPr lang="ko-KR" altLang="en-US" sz="2900" b="1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명료화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이다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sz="2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‘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인식주체성’은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좁은 의미로 정보와 생명과 더불어 제시되는 세 기능 중의 </a:t>
            </a:r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하나</a:t>
            </a:r>
            <a:r>
              <a:rPr lang="en-US" altLang="ko-KR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; </a:t>
            </a:r>
            <a:endParaRPr lang="ko-KR" altLang="en-US" sz="2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 넓은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의미로는 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역학모드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서술모드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의식모드의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세 모드를 포섭하는 </a:t>
            </a:r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주체</a:t>
            </a:r>
            <a:r>
              <a:rPr lang="en-US" altLang="ko-KR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</a:p>
          <a:p>
            <a:pPr algn="l" fontAlgn="base" latinLnBrk="0"/>
            <a:endParaRPr lang="en-US" altLang="ko-KR" sz="2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29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sz="2900" baseline="-250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c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개념은 </a:t>
            </a:r>
          </a:p>
          <a:p>
            <a:pPr algn="l" fontAlgn="base" latinLnBrk="0"/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물질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/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에너지 개념을 정의할 수 없었던 뉴턴 물리학과 </a:t>
            </a:r>
          </a:p>
          <a:p>
            <a:pPr algn="l" fontAlgn="base" latinLnBrk="0"/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이를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정의할 수 있었던 아인슈타인 물리학과 대조될 수 있을 것이다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2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endParaRPr lang="en-US" altLang="ko-KR" sz="2900" dirty="0" smtClean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29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칸트적</a:t>
            </a:r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sz="2900" baseline="-250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k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개념은 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물자체를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인정하여 인식적 겸손을 유지해야 했지만 </a:t>
            </a:r>
          </a:p>
          <a:p>
            <a:pPr algn="l" fontAlgn="base" latinLnBrk="0"/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</a:t>
            </a:r>
            <a:r>
              <a:rPr lang="ko-KR" altLang="en-US" sz="29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sz="2900" baseline="-250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c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개념은 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물자체를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부정하고 온전한 앎의 문법으로 우주적 지평을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2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endParaRPr lang="en-US" altLang="ko-KR" sz="2900" dirty="0" smtClean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물론 </a:t>
            </a:r>
            <a:r>
              <a:rPr lang="ko-KR" altLang="en-US" sz="2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sz="2900" baseline="-250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k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개념의 프레임에서 이해되고 지칭되어 온 </a:t>
            </a:r>
          </a:p>
          <a:p>
            <a:pPr algn="l" fontAlgn="base" latinLnBrk="0"/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‘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바위’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‘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책상’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‘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민들레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‘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다람쥐’ 같은 물질 명사의 의미는 </a:t>
            </a:r>
          </a:p>
          <a:p>
            <a:pPr algn="l" fontAlgn="base" latinLnBrk="0"/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</a:t>
            </a:r>
            <a:r>
              <a:rPr lang="ko-KR" altLang="en-US" sz="29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지칭론적</a:t>
            </a:r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의미론이 아니라 </a:t>
            </a:r>
            <a:endParaRPr lang="en-US" altLang="ko-KR" sz="2900" dirty="0" smtClean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</a:t>
            </a:r>
            <a:r>
              <a:rPr lang="ko-KR" altLang="en-US" sz="29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사용론적</a:t>
            </a:r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의미론으로 더 조명될 수 </a:t>
            </a:r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있어야 할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것이다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2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endParaRPr lang="en-US" altLang="ko-KR" sz="2900" dirty="0" smtClean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 latinLnBrk="0"/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그리고 </a:t>
            </a:r>
            <a:r>
              <a:rPr lang="ko-KR" altLang="en-US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동일성 같은 논리 법칙도 관측 개념에 일관되게 더 조정될 수 </a:t>
            </a:r>
            <a:r>
              <a:rPr lang="ko-KR" altLang="en-US" sz="2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있어야 한다</a:t>
            </a:r>
            <a:r>
              <a:rPr lang="en-US" altLang="ko-KR" sz="2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sz="2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  <a:p>
            <a:pPr algn="l"/>
            <a:r>
              <a:rPr lang="en-US" altLang="ko-KR" dirty="0" smtClean="0">
                <a:solidFill>
                  <a:schemeClr val="tx1"/>
                </a:solidFill>
              </a:rPr>
              <a:t>           </a:t>
            </a:r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19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3809" y="116632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둘째 과제는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의식 개념의 </a:t>
            </a:r>
            <a:r>
              <a:rPr lang="ko-KR" altLang="en-US" b="1" kern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명료화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이다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양자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기능론은 물질 개념을 비물질화한다는 경향성을 보았다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그러나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비물질화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경향성은 하나의 딜레마를 가리킨다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</a:t>
            </a:r>
            <a:r>
              <a:rPr lang="en-US" altLang="ko-KR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어떤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현상도 알고리즘적이어야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계산적일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수 있고 </a:t>
            </a:r>
            <a:endParaRPr lang="en-US" altLang="ko-KR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</a:t>
            </a:r>
            <a:r>
              <a:rPr lang="ko-KR" altLang="en-US" kern="0" dirty="0" err="1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계산성은</a:t>
            </a:r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물질적인 것에 기반해 있는데 반해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    의식은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알고리즘의 요소들로 분해되지 않는다는 것이다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kern="0" dirty="0">
                <a:latin typeface="함초롬바탕" panose="02030604000101010101" pitchFamily="18" charset="-127"/>
              </a:rPr>
              <a:t> </a:t>
            </a:r>
            <a:endParaRPr lang="en-US" altLang="ko-KR" kern="0" dirty="0" smtClean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물질은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국소적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(local)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이지만 의식은 총체적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(holistic)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이기 때문이다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물질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단위는 하나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둘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셀 수 있지만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의식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단위는 그렇게 셀 수 없고 단일하게 주어지기 때문이다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endParaRPr lang="en-US" altLang="ko-KR" kern="0" dirty="0" smtClean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물질과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의식의 전통적 괴리는 어떻게 메울 수 있을 것인가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</a:t>
            </a:r>
            <a:r>
              <a:rPr lang="ko-KR" altLang="en-US" kern="0" dirty="0" err="1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휠러</a:t>
            </a:r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(Wheeler 1989)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와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차머스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(Chalmers 2022: p. 148)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의 통찰로부터 하나의 </a:t>
            </a:r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단서</a:t>
            </a:r>
            <a:r>
              <a:rPr lang="en-US" altLang="ko-KR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: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“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비트로부터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사물” 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(it from bit)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가설을 수용해야 한다면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이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비트는 어디에서 오는 것인가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endParaRPr lang="en-US" altLang="ko-KR" kern="0" dirty="0" smtClean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비트는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그 자체로 추상적이고 의미가 없어서 물리적 구조로 구현될 수 있지만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 정보적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구조로 해석될 때 비로소 의미와 내용을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부여받는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것이다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endParaRPr lang="en-US" altLang="ko-KR" kern="0" dirty="0" smtClean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그러나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정보라는 것도 마음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해석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상상이 개입해야 하는 의식에서 주어지는 것이다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그렇다면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“의식으로부터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비트로부터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사물” 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(it from bit from consciousness</a:t>
            </a:r>
            <a:r>
              <a:rPr lang="en-US" altLang="ko-KR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라는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가설의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개연성을 상정해 볼 수 있는 것이다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/>
            <a:endParaRPr lang="en-US" altLang="ko-KR" kern="0" dirty="0" smtClean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/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물론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아직 물질의 국소적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계산성과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의식의 총체적 단일성의 </a:t>
            </a:r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연결고리</a:t>
            </a:r>
            <a:r>
              <a:rPr lang="en-US" altLang="ko-KR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;</a:t>
            </a:r>
          </a:p>
          <a:p>
            <a:pPr algn="just" fontAlgn="base"/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마이크로 현상</a:t>
            </a:r>
            <a:r>
              <a:rPr lang="en-US" altLang="ko-KR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/</a:t>
            </a:r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매크로 현상의 연결고리는 더 추구되어야 할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것이다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lang="ko-KR" altLang="en-US" kern="0" dirty="0"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775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l" fontAlgn="base"/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그렇다면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장회익의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철학은 양자 실재론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파동함수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자기 조직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에너지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에 기반하여 </a:t>
            </a: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양자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기능론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인식주체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온생명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정보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에 도달하고 </a:t>
            </a: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양자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기능의 세 가지 차원으로부터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온의식의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지평을 바라볼 수 있는 당당한 관점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endParaRPr lang="en-US" altLang="ko-KR" sz="1900" dirty="0" smtClean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장회익은</a:t>
            </a:r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이제 그러한 </a:t>
            </a:r>
            <a:r>
              <a:rPr lang="ko-KR" altLang="en-US" sz="1900" b="1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온의식을</a:t>
            </a:r>
            <a:r>
              <a:rPr lang="ko-KR" altLang="en-US" sz="1900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900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규정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한다 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(436-440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).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데카르트 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(1997: 117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는 “사물은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국소적이고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정신은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총체적이다”라고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했지만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</a:t>
            </a:r>
            <a:r>
              <a:rPr lang="ko-KR" altLang="en-US" sz="19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장회익은</a:t>
            </a:r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양자역학에 힘입어 물질과 의식이 한 실체의 두 양상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2009: 150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쪽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),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안과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밖의 구별을 허용하지 않는 뫼비우스 띠 같은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실재라는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가설을 제안한다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생명이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낱생명이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아니라 온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생명이듯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endParaRPr lang="en-US" altLang="ko-KR" sz="1900" dirty="0" smtClean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</a:t>
            </a:r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의식도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낱의식이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아니라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온의식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단일의식인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것이다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두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사람의 의식이 달리 보이는 것은 의식을 담는 그릇이 둘이기 때문이고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의식의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내용은 같은 것이다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의식은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문화공동체의 공유물이기 때문이다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우리의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의식은 낱 생명의 의식을 가지면서 전체 의식의 복사본이 되는 것이다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 fontAlgn="base"/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</a:t>
            </a:r>
            <a:r>
              <a:rPr lang="ko-KR" altLang="en-US" sz="1900" dirty="0" err="1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장회익은</a:t>
            </a:r>
            <a:r>
              <a:rPr lang="ko-KR" altLang="en-US" sz="1900" dirty="0" smtClean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이러한 관점을 “</a:t>
            </a:r>
            <a:r>
              <a:rPr lang="ko-KR" altLang="en-US" sz="1900" dirty="0" err="1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일원이측면론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一元二側面論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)”</a:t>
            </a:r>
            <a:r>
              <a:rPr lang="ko-KR" altLang="en-US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이라 부른다</a:t>
            </a:r>
            <a:r>
              <a:rPr lang="en-US" altLang="ko-KR" sz="1900" dirty="0">
                <a:solidFill>
                  <a:schemeClr val="tx1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sz="1900" dirty="0">
              <a:solidFill>
                <a:schemeClr val="tx1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  <a:p>
            <a:pPr algn="l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  <a:p>
            <a:pPr algn="l"/>
            <a:endParaRPr lang="en-US" altLang="ko-KR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FBDD71-A9E6-4224-A1EF-22316C59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0" y="116631"/>
            <a:ext cx="9144000" cy="6488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600"/>
              </a:lnSpc>
            </a:pPr>
            <a:r>
              <a:rPr lang="en-US" altLang="ko-KR" b="1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(5) </a:t>
            </a:r>
            <a:r>
              <a:rPr lang="ko-KR" altLang="en-US" b="1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맺는 말</a:t>
            </a:r>
            <a:r>
              <a:rPr lang="en-US" altLang="ko-KR" b="1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_</a:t>
            </a:r>
            <a:r>
              <a:rPr lang="ko-KR" altLang="en-US" b="1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물질과 의식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 smtClean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『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장회익의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자연철학 강의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』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는 그 우주론적 철학을 체계화하면서 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그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체계적 유연성을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10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개의 주제를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10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장으로 할당하여 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  &lt;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심우십도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&gt;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같은 이야기 흐름의 유연성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구조에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빗댄 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          &lt;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심학십도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&gt;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라는 이미지에서 얻는 것으로 보인다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en-US" altLang="ko-KR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그러나 이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발표는 그의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우주론적 철학의 체계적 설득력을 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      ‘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양자’의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비지칭성과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b="1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온의식론의</a:t>
            </a:r>
            <a:r>
              <a:rPr lang="ko-KR" altLang="en-US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연결 </a:t>
            </a:r>
            <a:r>
              <a:rPr lang="ko-KR" altLang="en-US" b="1" dirty="0" smtClean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고리들에 </a:t>
            </a:r>
            <a:r>
              <a:rPr lang="ko-KR" altLang="en-US" b="1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대한 개념적 매핑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 한 방식을 </a:t>
            </a:r>
            <a:r>
              <a:rPr lang="ko-KR" altLang="en-US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제안</a:t>
            </a:r>
            <a:r>
              <a:rPr lang="en-US" altLang="ko-KR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결론적으로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장회익의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온의식론은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우주론적 철학을 향한 </a:t>
            </a:r>
            <a:r>
              <a:rPr lang="ko-KR" altLang="en-US" kern="0" dirty="0" smtClean="0">
                <a:latin typeface="함초롬바탕" panose="02030604000101010101" pitchFamily="18" charset="-127"/>
                <a:ea typeface="함초롬바탕" panose="02030604000101010101" pitchFamily="18" charset="-127"/>
              </a:rPr>
              <a:t>하나의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발판이다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정보 매체의 활성화로 개인들이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집단들이 개별화되고 </a:t>
            </a:r>
            <a:endParaRPr lang="en-US" altLang="ko-KR" kern="0" dirty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주체화되는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매력도 있긴 하지만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  또한 연결성을 불고하고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분리화되는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양극화 현상이 심화되고 있다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이러한 시대적 상황에서 </a:t>
            </a:r>
            <a:endParaRPr lang="en-US" altLang="ko-KR" kern="0" dirty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</a:p>
          <a:p>
            <a:pPr algn="just" fontAlgn="base">
              <a:lnSpc>
                <a:spcPts val="1600"/>
              </a:lnSpc>
            </a:pP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모두를 연대하는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온의식론의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형이상학은 </a:t>
            </a:r>
            <a:endParaRPr lang="ko-KR" altLang="en-US" kern="0" dirty="0">
              <a:latin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endParaRPr lang="en-US" altLang="ko-KR" kern="0" dirty="0"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fontAlgn="base">
              <a:lnSpc>
                <a:spcPts val="1600"/>
              </a:lnSpc>
            </a:pP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     철학적으로 </a:t>
            </a:r>
            <a:r>
              <a:rPr lang="ko-KR" altLang="en-US" kern="0" dirty="0" err="1">
                <a:latin typeface="함초롬바탕" panose="02030604000101010101" pitchFamily="18" charset="-127"/>
                <a:ea typeface="함초롬바탕" panose="02030604000101010101" pitchFamily="18" charset="-127"/>
              </a:rPr>
              <a:t>정합적이고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 시대가 요구하는 </a:t>
            </a:r>
            <a:r>
              <a:rPr lang="ko-KR" altLang="en-US" b="1" kern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시대정신</a:t>
            </a:r>
            <a:r>
              <a:rPr lang="ko-KR" altLang="en-US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의 표현이라 할 것이다</a:t>
            </a:r>
            <a:r>
              <a:rPr lang="en-US" altLang="ko-KR" kern="0" dirty="0"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kern="0" dirty="0"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342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endParaRPr lang="en-US" altLang="ko-KR" dirty="0" smtClean="0"/>
          </a:p>
          <a:p>
            <a:pPr marL="0" indent="0" algn="ctr">
              <a:buNone/>
            </a:pPr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36BA4-135D-458E-B15B-704F6E292E4D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379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6600</TotalTime>
  <Words>2911</Words>
  <Application>Microsoft Office PowerPoint</Application>
  <PresentationFormat>화면 슬라이드 쇼(4:3)</PresentationFormat>
  <Paragraphs>508</Paragraphs>
  <Slides>19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5" baseType="lpstr">
      <vt:lpstr>맑은 고딕</vt:lpstr>
      <vt:lpstr>한컴바탕</vt:lpstr>
      <vt:lpstr>함초롬돋움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user</cp:lastModifiedBy>
  <cp:revision>214</cp:revision>
  <cp:lastPrinted>2020-09-20T10:06:33Z</cp:lastPrinted>
  <dcterms:created xsi:type="dcterms:W3CDTF">2020-09-18T20:57:59Z</dcterms:created>
  <dcterms:modified xsi:type="dcterms:W3CDTF">2022-06-26T21:00:03Z</dcterms:modified>
</cp:coreProperties>
</file>